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8" r:id="rId6"/>
  </p:sldMasterIdLst>
  <p:notesMasterIdLst>
    <p:notesMasterId r:id="rId173"/>
  </p:notesMasterIdLst>
  <p:handoutMasterIdLst>
    <p:handoutMasterId r:id="rId174"/>
  </p:handoutMasterIdLst>
  <p:sldIdLst>
    <p:sldId id="464" r:id="rId7"/>
    <p:sldId id="465" r:id="rId8"/>
    <p:sldId id="466" r:id="rId9"/>
    <p:sldId id="467" r:id="rId10"/>
    <p:sldId id="468" r:id="rId11"/>
    <p:sldId id="470" r:id="rId12"/>
    <p:sldId id="469" r:id="rId13"/>
    <p:sldId id="471" r:id="rId14"/>
    <p:sldId id="475" r:id="rId15"/>
    <p:sldId id="473" r:id="rId16"/>
    <p:sldId id="474" r:id="rId17"/>
    <p:sldId id="478" r:id="rId18"/>
    <p:sldId id="472" r:id="rId19"/>
    <p:sldId id="490" r:id="rId20"/>
    <p:sldId id="476" r:id="rId21"/>
    <p:sldId id="477" r:id="rId22"/>
    <p:sldId id="479" r:id="rId23"/>
    <p:sldId id="480" r:id="rId24"/>
    <p:sldId id="481" r:id="rId25"/>
    <p:sldId id="483" r:id="rId26"/>
    <p:sldId id="482" r:id="rId27"/>
    <p:sldId id="486" r:id="rId28"/>
    <p:sldId id="487" r:id="rId29"/>
    <p:sldId id="485" r:id="rId30"/>
    <p:sldId id="489" r:id="rId31"/>
    <p:sldId id="488" r:id="rId32"/>
    <p:sldId id="491" r:id="rId33"/>
    <p:sldId id="492" r:id="rId34"/>
    <p:sldId id="493" r:id="rId35"/>
    <p:sldId id="494" r:id="rId36"/>
    <p:sldId id="495" r:id="rId37"/>
    <p:sldId id="496" r:id="rId38"/>
    <p:sldId id="497" r:id="rId39"/>
    <p:sldId id="499" r:id="rId40"/>
    <p:sldId id="498" r:id="rId41"/>
    <p:sldId id="500" r:id="rId42"/>
    <p:sldId id="501" r:id="rId43"/>
    <p:sldId id="502" r:id="rId44"/>
    <p:sldId id="503" r:id="rId45"/>
    <p:sldId id="504"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8" r:id="rId59"/>
    <p:sldId id="519" r:id="rId60"/>
    <p:sldId id="521" r:id="rId61"/>
    <p:sldId id="522" r:id="rId62"/>
    <p:sldId id="523" r:id="rId63"/>
    <p:sldId id="524" r:id="rId64"/>
    <p:sldId id="525" r:id="rId65"/>
    <p:sldId id="526" r:id="rId66"/>
    <p:sldId id="527" r:id="rId67"/>
    <p:sldId id="529" r:id="rId68"/>
    <p:sldId id="530" r:id="rId69"/>
    <p:sldId id="531" r:id="rId70"/>
    <p:sldId id="532" r:id="rId71"/>
    <p:sldId id="534" r:id="rId72"/>
    <p:sldId id="533" r:id="rId73"/>
    <p:sldId id="535" r:id="rId74"/>
    <p:sldId id="537" r:id="rId75"/>
    <p:sldId id="539" r:id="rId76"/>
    <p:sldId id="540" r:id="rId77"/>
    <p:sldId id="538" r:id="rId78"/>
    <p:sldId id="541" r:id="rId79"/>
    <p:sldId id="542" r:id="rId80"/>
    <p:sldId id="543" r:id="rId81"/>
    <p:sldId id="555" r:id="rId82"/>
    <p:sldId id="544" r:id="rId83"/>
    <p:sldId id="545" r:id="rId84"/>
    <p:sldId id="547" r:id="rId85"/>
    <p:sldId id="548" r:id="rId86"/>
    <p:sldId id="549" r:id="rId87"/>
    <p:sldId id="550" r:id="rId88"/>
    <p:sldId id="551" r:id="rId89"/>
    <p:sldId id="553" r:id="rId90"/>
    <p:sldId id="552" r:id="rId91"/>
    <p:sldId id="554" r:id="rId92"/>
    <p:sldId id="556" r:id="rId93"/>
    <p:sldId id="557" r:id="rId94"/>
    <p:sldId id="558" r:id="rId95"/>
    <p:sldId id="559" r:id="rId96"/>
    <p:sldId id="560" r:id="rId97"/>
    <p:sldId id="561" r:id="rId98"/>
    <p:sldId id="562" r:id="rId99"/>
    <p:sldId id="564" r:id="rId100"/>
    <p:sldId id="572" r:id="rId101"/>
    <p:sldId id="565" r:id="rId102"/>
    <p:sldId id="568" r:id="rId103"/>
    <p:sldId id="566" r:id="rId104"/>
    <p:sldId id="569" r:id="rId105"/>
    <p:sldId id="567" r:id="rId106"/>
    <p:sldId id="571" r:id="rId107"/>
    <p:sldId id="570" r:id="rId108"/>
    <p:sldId id="573" r:id="rId109"/>
    <p:sldId id="574" r:id="rId110"/>
    <p:sldId id="576" r:id="rId111"/>
    <p:sldId id="577" r:id="rId112"/>
    <p:sldId id="578" r:id="rId113"/>
    <p:sldId id="579" r:id="rId114"/>
    <p:sldId id="575" r:id="rId115"/>
    <p:sldId id="580" r:id="rId116"/>
    <p:sldId id="581" r:id="rId117"/>
    <p:sldId id="583" r:id="rId118"/>
    <p:sldId id="584" r:id="rId119"/>
    <p:sldId id="585" r:id="rId120"/>
    <p:sldId id="586" r:id="rId121"/>
    <p:sldId id="587" r:id="rId122"/>
    <p:sldId id="402" r:id="rId123"/>
    <p:sldId id="588" r:id="rId124"/>
    <p:sldId id="590" r:id="rId125"/>
    <p:sldId id="591" r:id="rId126"/>
    <p:sldId id="592" r:id="rId127"/>
    <p:sldId id="593" r:id="rId128"/>
    <p:sldId id="594" r:id="rId129"/>
    <p:sldId id="595" r:id="rId130"/>
    <p:sldId id="596" r:id="rId131"/>
    <p:sldId id="597" r:id="rId132"/>
    <p:sldId id="599" r:id="rId133"/>
    <p:sldId id="598" r:id="rId134"/>
    <p:sldId id="600" r:id="rId135"/>
    <p:sldId id="601" r:id="rId136"/>
    <p:sldId id="602" r:id="rId137"/>
    <p:sldId id="603" r:id="rId138"/>
    <p:sldId id="604" r:id="rId139"/>
    <p:sldId id="605" r:id="rId140"/>
    <p:sldId id="606" r:id="rId141"/>
    <p:sldId id="607" r:id="rId142"/>
    <p:sldId id="608" r:id="rId143"/>
    <p:sldId id="589" r:id="rId144"/>
    <p:sldId id="609" r:id="rId145"/>
    <p:sldId id="611" r:id="rId146"/>
    <p:sldId id="612" r:id="rId147"/>
    <p:sldId id="613" r:id="rId148"/>
    <p:sldId id="614" r:id="rId149"/>
    <p:sldId id="615" r:id="rId150"/>
    <p:sldId id="616" r:id="rId151"/>
    <p:sldId id="617" r:id="rId152"/>
    <p:sldId id="618" r:id="rId153"/>
    <p:sldId id="619" r:id="rId154"/>
    <p:sldId id="620" r:id="rId155"/>
    <p:sldId id="621" r:id="rId156"/>
    <p:sldId id="622" r:id="rId157"/>
    <p:sldId id="634" r:id="rId158"/>
    <p:sldId id="635" r:id="rId159"/>
    <p:sldId id="633" r:id="rId160"/>
    <p:sldId id="623" r:id="rId161"/>
    <p:sldId id="624" r:id="rId162"/>
    <p:sldId id="625" r:id="rId163"/>
    <p:sldId id="626" r:id="rId164"/>
    <p:sldId id="627" r:id="rId165"/>
    <p:sldId id="636" r:id="rId166"/>
    <p:sldId id="629" r:id="rId167"/>
    <p:sldId id="630" r:id="rId168"/>
    <p:sldId id="631" r:id="rId169"/>
    <p:sldId id="632" r:id="rId170"/>
    <p:sldId id="637" r:id="rId171"/>
    <p:sldId id="371" r:id="rId172"/>
  </p:sldIdLst>
  <p:sldSz cx="12188825" cy="6858000"/>
  <p:notesSz cx="6858000" cy="9144000"/>
  <p:custDataLst>
    <p:tags r:id="rId1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559" autoAdjust="0"/>
  </p:normalViewPr>
  <p:slideViewPr>
    <p:cSldViewPr showGuides="1">
      <p:cViewPr varScale="1">
        <p:scale>
          <a:sx n="85" d="100"/>
          <a:sy n="85" d="100"/>
        </p:scale>
        <p:origin x="138" y="9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viewProps" Target="viewProps.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tags" Target="tags/tag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presProps" Target="pres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0.svg"/><Relationship Id="rId1" Type="http://schemas.openxmlformats.org/officeDocument/2006/relationships/image" Target="../media/image7.png"/><Relationship Id="rId6" Type="http://schemas.openxmlformats.org/officeDocument/2006/relationships/image" Target="../media/image8.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0.svg"/><Relationship Id="rId1" Type="http://schemas.openxmlformats.org/officeDocument/2006/relationships/image" Target="../media/image7.png"/><Relationship Id="rId6" Type="http://schemas.openxmlformats.org/officeDocument/2006/relationships/image" Target="../media/image8.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0.svg"/><Relationship Id="rId1" Type="http://schemas.openxmlformats.org/officeDocument/2006/relationships/image" Target="../media/image7.png"/><Relationship Id="rId6" Type="http://schemas.openxmlformats.org/officeDocument/2006/relationships/image" Target="../media/image8.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0.svg"/><Relationship Id="rId1" Type="http://schemas.openxmlformats.org/officeDocument/2006/relationships/image" Target="../media/image7.png"/><Relationship Id="rId6" Type="http://schemas.openxmlformats.org/officeDocument/2006/relationships/image" Target="../media/image8.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a:xfrm>
          <a:off x="1149988" y="4674"/>
          <a:ext cx="5639565" cy="995661"/>
        </a:xfrm>
        <a:prstGeom prst="rect">
          <a:avLst/>
        </a:prstGeom>
        <a:noFill/>
        <a:ln>
          <a:noFill/>
        </a:ln>
        <a:effectLst/>
      </dgm:spPr>
      <dgm:t>
        <a:bodyPr/>
        <a:lstStyle/>
        <a:p>
          <a:r>
            <a:rPr lang="en-US" dirty="0" smtClean="0">
              <a:solidFill>
                <a:srgbClr val="FFFFFF"/>
              </a:solidFill>
              <a:latin typeface="OCR A Extended" panose="02010509020102010303" pitchFamily="50" charset="0"/>
              <a:ea typeface="+mn-ea"/>
              <a:cs typeface="+mn-cs"/>
            </a:rPr>
            <a:t>What is cyber security.</a:t>
          </a:r>
          <a:endParaRPr lang="en-US" dirty="0">
            <a:solidFill>
              <a:srgbClr val="FFFFFF"/>
            </a:solidFill>
            <a:latin typeface="OCR A Extended" panose="02010509020102010303" pitchFamily="50" charset="0"/>
            <a:ea typeface="+mn-ea"/>
            <a:cs typeface="+mn-cs"/>
          </a:endParaRP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a:xfrm>
          <a:off x="1149988" y="1249250"/>
          <a:ext cx="5639565" cy="995661"/>
        </a:xfrm>
        <a:prstGeom prst="rect">
          <a:avLst/>
        </a:prstGeom>
        <a:noFill/>
        <a:ln>
          <a:noFill/>
        </a:ln>
        <a:effectLst/>
      </dgm:spPr>
      <dgm:t>
        <a:bodyPr/>
        <a:lstStyle/>
        <a:p>
          <a:r>
            <a:rPr lang="en-US" b="0" dirty="0" smtClean="0">
              <a:solidFill>
                <a:srgbClr val="FFFFFF"/>
              </a:solidFill>
              <a:latin typeface="OCR A Extended" panose="02010509020102010303" pitchFamily="50" charset="0"/>
              <a:ea typeface="+mn-ea"/>
              <a:cs typeface="+mn-cs"/>
            </a:rPr>
            <a:t>Cyber security goals.</a:t>
          </a:r>
          <a:endParaRPr lang="en-US" b="0" dirty="0">
            <a:solidFill>
              <a:srgbClr val="FFFFFF"/>
            </a:solidFill>
            <a:latin typeface="OCR A Extended" panose="02010509020102010303" pitchFamily="50" charset="0"/>
            <a:ea typeface="+mn-ea"/>
            <a:cs typeface="+mn-cs"/>
          </a:endParaRP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a:xfrm>
          <a:off x="1149988" y="2493827"/>
          <a:ext cx="5639565" cy="995661"/>
        </a:xfrm>
        <a:prstGeom prst="rect">
          <a:avLst/>
        </a:prstGeom>
        <a:noFill/>
        <a:ln>
          <a:noFill/>
        </a:ln>
        <a:effectLst/>
      </dgm:spPr>
      <dgm:t>
        <a:bodyPr/>
        <a:lstStyle/>
        <a:p>
          <a:r>
            <a:rPr lang="en-US" dirty="0" smtClean="0">
              <a:solidFill>
                <a:srgbClr val="FFFFFF"/>
              </a:solidFill>
              <a:latin typeface="OCR A Extended" panose="02010509020102010303" pitchFamily="50" charset="0"/>
              <a:ea typeface="+mn-ea"/>
              <a:cs typeface="+mn-cs"/>
            </a:rPr>
            <a:t>Why do we need cybersecurity?</a:t>
          </a:r>
          <a:endParaRPr lang="en-US" dirty="0">
            <a:solidFill>
              <a:srgbClr val="FFFFFF"/>
            </a:solidFill>
            <a:latin typeface="OCR A Extended" panose="02010509020102010303" pitchFamily="50" charset="0"/>
            <a:ea typeface="+mn-ea"/>
            <a:cs typeface="+mn-cs"/>
          </a:endParaRP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a:xfrm>
          <a:off x="1149988" y="3738403"/>
          <a:ext cx="5639565" cy="995661"/>
        </a:xfrm>
        <a:prstGeom prst="rect">
          <a:avLst/>
        </a:prstGeom>
        <a:noFill/>
        <a:ln>
          <a:noFill/>
        </a:ln>
        <a:effectLst/>
      </dgm:spPr>
      <dgm:t>
        <a:bodyPr/>
        <a:lstStyle/>
        <a:p>
          <a:r>
            <a:rPr lang="en-GB" dirty="0" smtClean="0">
              <a:solidFill>
                <a:srgbClr val="FFFFFF"/>
              </a:solidFill>
              <a:latin typeface="OCR A Extended" panose="02010509020102010303" pitchFamily="50" charset="0"/>
              <a:ea typeface="+mn-ea"/>
              <a:cs typeface="+mn-cs"/>
            </a:rPr>
            <a:t>Factors influencing cyber-crime.</a:t>
          </a:r>
          <a:endParaRPr lang="en-US" dirty="0">
            <a:solidFill>
              <a:srgbClr val="FFFFFF"/>
            </a:solidFill>
            <a:latin typeface="Calibri"/>
            <a:ea typeface="+mn-ea"/>
            <a:cs typeface="+mn-cs"/>
          </a:endParaRP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a:xfrm>
          <a:off x="1149988" y="4982980"/>
          <a:ext cx="5639565" cy="995661"/>
        </a:xfrm>
        <a:prstGeom prst="rect">
          <a:avLst/>
        </a:prstGeom>
        <a:noFill/>
        <a:ln>
          <a:noFill/>
        </a:ln>
        <a:effectLst/>
      </dgm:spPr>
      <dgm:t>
        <a:bodyPr/>
        <a:lstStyle/>
        <a:p>
          <a:r>
            <a:rPr lang="en-US" dirty="0" smtClean="0">
              <a:solidFill>
                <a:srgbClr val="FFFFFF"/>
              </a:solidFill>
              <a:latin typeface="OCR A Extended" panose="02010509020102010303" pitchFamily="50" charset="0"/>
              <a:ea typeface="+mn-ea"/>
              <a:cs typeface="+mn-cs"/>
            </a:rPr>
            <a:t>The impact of cybercrime.</a:t>
          </a:r>
          <a:endParaRPr lang="en-US" dirty="0">
            <a:solidFill>
              <a:srgbClr val="FFFFFF"/>
            </a:solidFill>
            <a:latin typeface="Calibri"/>
            <a:ea typeface="+mn-ea"/>
            <a:cs typeface="+mn-cs"/>
          </a:endParaRP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t>
        <a:bodyPr/>
        <a:lstStyle/>
        <a:p>
          <a:endParaRPr lang="en-US"/>
        </a:p>
      </dgm:t>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xfrm>
          <a:off x="0" y="4674"/>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B52E1101-E263-4511-8D8F-5A215C912C41}" type="pres">
      <dgm:prSet presAssocID="{30269CC2-8DD6-4402-82F3-18F164A732FF}" presName="iconRect" presStyleLbl="node1" presStyleIdx="0" presStyleCnt="5"/>
      <dgm:spPr>
        <a:xfrm>
          <a:off x="301187" y="228698"/>
          <a:ext cx="547613" cy="547613"/>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t>
        <a:bodyPr/>
        <a:lstStyle/>
        <a:p>
          <a:endParaRPr lang="en-US"/>
        </a:p>
      </dgm:t>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250"/>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FADE9C4E-BFE3-4374-BE2C-676ED238ACF2}" type="pres">
      <dgm:prSet presAssocID="{2B87ECDB-C552-42F6-9B52-6548A18B206B}" presName="iconRect" presStyleLbl="node1" presStyleIdx="1" presStyleCnt="5"/>
      <dgm:spPr>
        <a:xfrm>
          <a:off x="301187" y="1473274"/>
          <a:ext cx="547613" cy="547613"/>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t>
        <a:bodyPr/>
        <a:lstStyle/>
        <a:p>
          <a:endParaRPr lang="en-US"/>
        </a:p>
      </dgm:t>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3827"/>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D335376E-740A-4A47-BC5B-3381DE731CE0}" type="pres">
      <dgm:prSet presAssocID="{419DF63C-9792-4EF5-9125-1EEF4D07C33F}" presName="iconRect" presStyleLbl="node1" presStyleIdx="2" presStyleCnt="5"/>
      <dgm:spPr>
        <a:xfrm>
          <a:off x="301187" y="2717851"/>
          <a:ext cx="547613" cy="547613"/>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t>
        <a:bodyPr/>
        <a:lstStyle/>
        <a:p>
          <a:endParaRPr lang="en-US"/>
        </a:p>
      </dgm:t>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8403"/>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1B0B9210-632F-4BB5-B140-1FA20D3CF123}" type="pres">
      <dgm:prSet presAssocID="{1B1E513F-BEB7-483A-8F12-A8210AEF19E9}" presName="iconRect" presStyleLbl="node1" presStyleIdx="3" presStyleCnt="5"/>
      <dgm:spPr>
        <a:xfrm>
          <a:off x="301187" y="3962427"/>
          <a:ext cx="547613" cy="547613"/>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t>
        <a:bodyPr/>
        <a:lstStyle/>
        <a:p>
          <a:endParaRPr lang="en-US"/>
        </a:p>
      </dgm:t>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2980"/>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C21BED67-1F13-4312-815B-B5C34DAA27F9}" type="pres">
      <dgm:prSet presAssocID="{F4A56385-3827-49D1-B533-953BA75136B7}" presName="iconRect" presStyleLbl="node1" presStyleIdx="4" presStyleCnt="5"/>
      <dgm:spPr>
        <a:xfrm>
          <a:off x="301187" y="5207004"/>
          <a:ext cx="547613" cy="547613"/>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t>
        <a:bodyPr/>
        <a:lstStyle/>
        <a:p>
          <a:endParaRPr lang="en-US"/>
        </a:p>
      </dgm:t>
    </dgm:pt>
  </dgm:ptLst>
  <dgm:cxnLst>
    <dgm:cxn modelId="{D7E7903A-483E-4876-8C77-EEB10661B95B}" type="presOf" srcId="{1B1E513F-BEB7-483A-8F12-A8210AEF19E9}" destId="{3CBA7321-E2AC-48FD-B351-CE3C9A4CE924}" srcOrd="0" destOrd="0" presId="urn:microsoft.com/office/officeart/2018/2/layout/IconVerticalSolidList"/>
    <dgm:cxn modelId="{7F77D1ED-2343-4635-9FDF-CF5C9D2B3315}" type="presOf" srcId="{162F69A6-0780-49EA-A6A8-3965C12489B2}" destId="{05261D3E-3CC7-4C85-9E09-D67FC777908C}"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CD469EF-CF99-411A-B4B3-5B2C59AF684C}" srcId="{162F69A6-0780-49EA-A6A8-3965C12489B2}" destId="{1B1E513F-BEB7-483A-8F12-A8210AEF19E9}" srcOrd="3" destOrd="0" parTransId="{DB284026-3063-4705-B72C-ADE04469BE6D}" sibTransId="{D99C9B80-BA48-46B7-8B67-372E2AFD9E86}"/>
    <dgm:cxn modelId="{C9B7BD43-67DC-4CD4-86B0-92B8BFA59068}" type="presOf" srcId="{2B87ECDB-C552-42F6-9B52-6548A18B206B}" destId="{AC018808-9CEA-4C61-8875-3E922AA167D7}" srcOrd="0" destOrd="0" presId="urn:microsoft.com/office/officeart/2018/2/layout/IconVerticalSolidList"/>
    <dgm:cxn modelId="{024B121E-3EE5-42C9-97D1-5E0D27C29DC3}" srcId="{162F69A6-0780-49EA-A6A8-3965C12489B2}" destId="{419DF63C-9792-4EF5-9125-1EEF4D07C33F}" srcOrd="2" destOrd="0" parTransId="{2B95E8EF-82FE-4F54-970D-D55C9AD8EC00}" sibTransId="{EA8773AB-BB82-4BF6-944E-80CD2086CE93}"/>
    <dgm:cxn modelId="{92648A4D-7D0D-48F5-96E4-BF8EC541B3A9}" type="presOf" srcId="{419DF63C-9792-4EF5-9125-1EEF4D07C33F}" destId="{8409F791-340A-4625-9294-3E680D66DB63}" srcOrd="0" destOrd="0" presId="urn:microsoft.com/office/officeart/2018/2/layout/IconVerticalSolidList"/>
    <dgm:cxn modelId="{D572C096-14C8-487B-ABCD-6354192B80BA}" srcId="{162F69A6-0780-49EA-A6A8-3965C12489B2}" destId="{F4A56385-3827-49D1-B533-953BA75136B7}" srcOrd="4" destOrd="0" parTransId="{5C6E35C5-B6D6-42D4-9FF2-63E3FEC1E45F}" sibTransId="{E866DA3A-B427-429E-A892-4812B432ED79}"/>
    <dgm:cxn modelId="{91AFA996-5E3B-401C-B400-E70DBD4A4AB6}" srcId="{162F69A6-0780-49EA-A6A8-3965C12489B2}" destId="{2B87ECDB-C552-42F6-9B52-6548A18B206B}" srcOrd="1" destOrd="0" parTransId="{0DC560D9-C62C-41BA-8D68-CB78933BFF0C}" sibTransId="{80EFB54F-1AC8-40D9-981D-4C85160A5799}"/>
    <dgm:cxn modelId="{DF18896F-7F42-4500-8AD0-6181E8694E28}" type="presOf" srcId="{F4A56385-3827-49D1-B533-953BA75136B7}" destId="{9260EF14-C09B-4543-88B7-7F45704CBA36}" srcOrd="0" destOrd="0" presId="urn:microsoft.com/office/officeart/2018/2/layout/IconVerticalSolidList"/>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a:xfrm>
          <a:off x="1149988" y="4674"/>
          <a:ext cx="5639565" cy="995661"/>
        </a:xfrm>
        <a:prstGeom prst="rect">
          <a:avLst/>
        </a:prstGeom>
        <a:noFill/>
        <a:ln>
          <a:noFill/>
        </a:ln>
        <a:effectLst/>
      </dgm:spPr>
      <dgm:t>
        <a:bodyPr/>
        <a:lstStyle/>
        <a:p>
          <a:r>
            <a:rPr lang="en-US" dirty="0" smtClean="0">
              <a:solidFill>
                <a:schemeClr val="bg1"/>
              </a:solidFill>
              <a:latin typeface="OCR A Extended" panose="02010509020102010303" pitchFamily="50" charset="0"/>
            </a:rPr>
            <a:t>Examples of cybercrime.</a:t>
          </a:r>
          <a:endParaRPr lang="en-US" dirty="0">
            <a:solidFill>
              <a:schemeClr val="bg1"/>
            </a:solidFill>
            <a:latin typeface="OCR A Extended" panose="02010509020102010303" pitchFamily="50" charset="0"/>
            <a:ea typeface="+mn-ea"/>
            <a:cs typeface="+mn-cs"/>
          </a:endParaRPr>
        </a:p>
      </dgm:t>
    </dgm:pt>
    <dgm:pt modelId="{4A8A3B18-A3DE-475C-8BF1-FB4B84DDA43B}" type="parTrans" cxnId="{813C1BD6-5A4A-43F4-8BF7-0645F72381AA}">
      <dgm:prSet/>
      <dgm:spPr/>
      <dgm:t>
        <a:bodyPr/>
        <a:lstStyle/>
        <a:p>
          <a:endParaRPr lang="en-US">
            <a:solidFill>
              <a:schemeClr val="bg1"/>
            </a:solidFill>
          </a:endParaRPr>
        </a:p>
      </dgm:t>
    </dgm:pt>
    <dgm:pt modelId="{2DAA2C1D-14F6-4BCA-B047-0B53ADD46F43}" type="sibTrans" cxnId="{813C1BD6-5A4A-43F4-8BF7-0645F72381AA}">
      <dgm:prSet/>
      <dgm:spPr/>
      <dgm:t>
        <a:bodyPr/>
        <a:lstStyle/>
        <a:p>
          <a:endParaRPr lang="en-US">
            <a:solidFill>
              <a:schemeClr val="bg1"/>
            </a:solidFill>
          </a:endParaRPr>
        </a:p>
      </dgm:t>
    </dgm:pt>
    <dgm:pt modelId="{2B87ECDB-C552-42F6-9B52-6548A18B206B}">
      <dgm:prSet/>
      <dgm:spPr>
        <a:xfrm>
          <a:off x="1149988" y="1249250"/>
          <a:ext cx="5639565" cy="995661"/>
        </a:xfrm>
        <a:prstGeom prst="rect">
          <a:avLst/>
        </a:prstGeom>
        <a:noFill/>
        <a:ln>
          <a:noFill/>
        </a:ln>
        <a:effectLst/>
      </dgm:spPr>
      <dgm:t>
        <a:bodyPr/>
        <a:lstStyle/>
        <a:p>
          <a:r>
            <a:rPr lang="en-US" dirty="0" smtClean="0">
              <a:solidFill>
                <a:schemeClr val="bg1"/>
              </a:solidFill>
              <a:latin typeface="OCR A Extended" panose="02010509020102010303" pitchFamily="50" charset="0"/>
            </a:rPr>
            <a:t>Threat actor groups </a:t>
          </a:r>
          <a:endParaRPr lang="en-US" b="0" dirty="0">
            <a:solidFill>
              <a:schemeClr val="bg1"/>
            </a:solidFill>
            <a:latin typeface="OCR A Extended" panose="02010509020102010303" pitchFamily="50" charset="0"/>
            <a:ea typeface="+mn-ea"/>
            <a:cs typeface="+mn-cs"/>
          </a:endParaRPr>
        </a:p>
      </dgm:t>
    </dgm:pt>
    <dgm:pt modelId="{0DC560D9-C62C-41BA-8D68-CB78933BFF0C}" type="parTrans" cxnId="{91AFA996-5E3B-401C-B400-E70DBD4A4AB6}">
      <dgm:prSet/>
      <dgm:spPr/>
      <dgm:t>
        <a:bodyPr/>
        <a:lstStyle/>
        <a:p>
          <a:endParaRPr lang="en-US">
            <a:solidFill>
              <a:schemeClr val="bg1"/>
            </a:solidFill>
          </a:endParaRPr>
        </a:p>
      </dgm:t>
    </dgm:pt>
    <dgm:pt modelId="{80EFB54F-1AC8-40D9-981D-4C85160A5799}" type="sibTrans" cxnId="{91AFA996-5E3B-401C-B400-E70DBD4A4AB6}">
      <dgm:prSet/>
      <dgm:spPr/>
      <dgm:t>
        <a:bodyPr/>
        <a:lstStyle/>
        <a:p>
          <a:endParaRPr lang="en-US">
            <a:solidFill>
              <a:schemeClr val="bg1"/>
            </a:solidFill>
          </a:endParaRPr>
        </a:p>
      </dgm:t>
    </dgm:pt>
    <dgm:pt modelId="{419DF63C-9792-4EF5-9125-1EEF4D07C33F}">
      <dgm:prSet/>
      <dgm:spPr>
        <a:xfrm>
          <a:off x="1149988" y="2493827"/>
          <a:ext cx="5639565" cy="995661"/>
        </a:xfrm>
        <a:prstGeom prst="rect">
          <a:avLst/>
        </a:prstGeom>
        <a:noFill/>
        <a:ln>
          <a:noFill/>
        </a:ln>
        <a:effectLst/>
      </dgm:spPr>
      <dgm:t>
        <a:bodyPr/>
        <a:lstStyle/>
        <a:p>
          <a:r>
            <a:rPr lang="en-US" dirty="0" smtClean="0">
              <a:solidFill>
                <a:schemeClr val="bg1"/>
              </a:solidFill>
              <a:latin typeface="OCR A Extended" panose="02010509020102010303" pitchFamily="50" charset="0"/>
            </a:rPr>
            <a:t>Cybercrime prevention.</a:t>
          </a:r>
          <a:endParaRPr lang="en-US" dirty="0">
            <a:solidFill>
              <a:schemeClr val="bg1"/>
            </a:solidFill>
            <a:latin typeface="OCR A Extended" panose="02010509020102010303" pitchFamily="50" charset="0"/>
            <a:ea typeface="+mn-ea"/>
            <a:cs typeface="+mn-cs"/>
          </a:endParaRPr>
        </a:p>
      </dgm:t>
    </dgm:pt>
    <dgm:pt modelId="{2B95E8EF-82FE-4F54-970D-D55C9AD8EC00}" type="parTrans" cxnId="{024B121E-3EE5-42C9-97D1-5E0D27C29DC3}">
      <dgm:prSet/>
      <dgm:spPr/>
      <dgm:t>
        <a:bodyPr/>
        <a:lstStyle/>
        <a:p>
          <a:endParaRPr lang="en-US">
            <a:solidFill>
              <a:schemeClr val="bg1"/>
            </a:solidFill>
          </a:endParaRPr>
        </a:p>
      </dgm:t>
    </dgm:pt>
    <dgm:pt modelId="{EA8773AB-BB82-4BF6-944E-80CD2086CE93}" type="sibTrans" cxnId="{024B121E-3EE5-42C9-97D1-5E0D27C29DC3}">
      <dgm:prSet/>
      <dgm:spPr/>
      <dgm:t>
        <a:bodyPr/>
        <a:lstStyle/>
        <a:p>
          <a:endParaRPr lang="en-US">
            <a:solidFill>
              <a:schemeClr val="bg1"/>
            </a:solidFill>
          </a:endParaRPr>
        </a:p>
      </dgm:t>
    </dgm:pt>
    <dgm:pt modelId="{1B1E513F-BEB7-483A-8F12-A8210AEF19E9}">
      <dgm:prSet/>
      <dgm:spPr>
        <a:xfrm>
          <a:off x="1149988" y="3738403"/>
          <a:ext cx="5639565" cy="995661"/>
        </a:xfrm>
        <a:prstGeom prst="rect">
          <a:avLst/>
        </a:prstGeom>
        <a:noFill/>
        <a:ln>
          <a:noFill/>
        </a:ln>
        <a:effectLst/>
      </dgm:spPr>
      <dgm:t>
        <a:bodyPr/>
        <a:lstStyle/>
        <a:p>
          <a:r>
            <a:rPr lang="en-US" dirty="0" smtClean="0">
              <a:solidFill>
                <a:schemeClr val="bg1"/>
              </a:solidFill>
              <a:latin typeface="OCR A Extended" panose="02010509020102010303" pitchFamily="50" charset="0"/>
            </a:rPr>
            <a:t>Cyber ethics and laws</a:t>
          </a:r>
          <a:endParaRPr lang="en-US" dirty="0">
            <a:solidFill>
              <a:schemeClr val="bg1"/>
            </a:solidFill>
            <a:latin typeface="Calibri"/>
            <a:ea typeface="+mn-ea"/>
            <a:cs typeface="+mn-cs"/>
          </a:endParaRPr>
        </a:p>
      </dgm:t>
    </dgm:pt>
    <dgm:pt modelId="{DB284026-3063-4705-B72C-ADE04469BE6D}" type="parTrans" cxnId="{9CD469EF-CF99-411A-B4B3-5B2C59AF684C}">
      <dgm:prSet/>
      <dgm:spPr/>
      <dgm:t>
        <a:bodyPr/>
        <a:lstStyle/>
        <a:p>
          <a:endParaRPr lang="en-US">
            <a:solidFill>
              <a:schemeClr val="bg1"/>
            </a:solidFill>
          </a:endParaRPr>
        </a:p>
      </dgm:t>
    </dgm:pt>
    <dgm:pt modelId="{D99C9B80-BA48-46B7-8B67-372E2AFD9E86}" type="sibTrans" cxnId="{9CD469EF-CF99-411A-B4B3-5B2C59AF684C}">
      <dgm:prSet/>
      <dgm:spPr/>
      <dgm:t>
        <a:bodyPr/>
        <a:lstStyle/>
        <a:p>
          <a:endParaRPr lang="en-US">
            <a:solidFill>
              <a:schemeClr val="bg1"/>
            </a:solidFill>
          </a:endParaRPr>
        </a:p>
      </dgm:t>
    </dgm:pt>
    <dgm:pt modelId="{F4A56385-3827-49D1-B533-953BA75136B7}">
      <dgm:prSet/>
      <dgm:spPr>
        <a:xfrm>
          <a:off x="1149988" y="4982980"/>
          <a:ext cx="5639565" cy="995661"/>
        </a:xfrm>
        <a:prstGeom prst="rect">
          <a:avLst/>
        </a:prstGeom>
        <a:noFill/>
        <a:ln>
          <a:noFill/>
        </a:ln>
        <a:effectLst/>
      </dgm:spPr>
      <dgm:t>
        <a:bodyPr/>
        <a:lstStyle/>
        <a:p>
          <a:endParaRPr lang="en-US" dirty="0">
            <a:solidFill>
              <a:schemeClr val="bg1"/>
            </a:solidFill>
            <a:latin typeface="Calibri"/>
            <a:ea typeface="+mn-ea"/>
            <a:cs typeface="+mn-cs"/>
          </a:endParaRPr>
        </a:p>
      </dgm:t>
    </dgm:pt>
    <dgm:pt modelId="{5C6E35C5-B6D6-42D4-9FF2-63E3FEC1E45F}" type="parTrans" cxnId="{D572C096-14C8-487B-ABCD-6354192B80BA}">
      <dgm:prSet/>
      <dgm:spPr/>
      <dgm:t>
        <a:bodyPr/>
        <a:lstStyle/>
        <a:p>
          <a:endParaRPr lang="en-US">
            <a:solidFill>
              <a:schemeClr val="bg1"/>
            </a:solidFill>
          </a:endParaRPr>
        </a:p>
      </dgm:t>
    </dgm:pt>
    <dgm:pt modelId="{E866DA3A-B427-429E-A892-4812B432ED79}" type="sibTrans" cxnId="{D572C096-14C8-487B-ABCD-6354192B80BA}">
      <dgm:prSet/>
      <dgm:spPr/>
      <dgm:t>
        <a:bodyPr/>
        <a:lstStyle/>
        <a:p>
          <a:endParaRPr lang="en-US">
            <a:solidFill>
              <a:schemeClr val="bg1"/>
            </a:solidFill>
          </a:endParaRPr>
        </a:p>
      </dgm:t>
    </dgm:pt>
    <dgm:pt modelId="{05261D3E-3CC7-4C85-9E09-D67FC777908C}" type="pres">
      <dgm:prSet presAssocID="{162F69A6-0780-49EA-A6A8-3965C12489B2}" presName="root" presStyleCnt="0">
        <dgm:presLayoutVars>
          <dgm:dir/>
          <dgm:resizeHandles val="exact"/>
        </dgm:presLayoutVars>
      </dgm:prSet>
      <dgm:spPr/>
      <dgm:t>
        <a:bodyPr/>
        <a:lstStyle/>
        <a:p>
          <a:endParaRPr lang="en-US"/>
        </a:p>
      </dgm:t>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xfrm>
          <a:off x="0" y="4674"/>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B52E1101-E263-4511-8D8F-5A215C912C41}" type="pres">
      <dgm:prSet presAssocID="{30269CC2-8DD6-4402-82F3-18F164A732FF}" presName="iconRect" presStyleLbl="node1" presStyleIdx="0" presStyleCnt="5"/>
      <dgm:spPr>
        <a:xfrm>
          <a:off x="301187" y="228698"/>
          <a:ext cx="547613" cy="547613"/>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t>
        <a:bodyPr/>
        <a:lstStyle/>
        <a:p>
          <a:endParaRPr lang="en-US"/>
        </a:p>
      </dgm:t>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250"/>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FADE9C4E-BFE3-4374-BE2C-676ED238ACF2}" type="pres">
      <dgm:prSet presAssocID="{2B87ECDB-C552-42F6-9B52-6548A18B206B}" presName="iconRect" presStyleLbl="node1" presStyleIdx="1" presStyleCnt="5"/>
      <dgm:spPr>
        <a:xfrm>
          <a:off x="301187" y="1473274"/>
          <a:ext cx="547613" cy="547613"/>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t>
        <a:bodyPr/>
        <a:lstStyle/>
        <a:p>
          <a:endParaRPr lang="en-US"/>
        </a:p>
      </dgm:t>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3827"/>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D335376E-740A-4A47-BC5B-3381DE731CE0}" type="pres">
      <dgm:prSet presAssocID="{419DF63C-9792-4EF5-9125-1EEF4D07C33F}" presName="iconRect" presStyleLbl="node1" presStyleIdx="2" presStyleCnt="5"/>
      <dgm:spPr>
        <a:xfrm>
          <a:off x="301187" y="2717851"/>
          <a:ext cx="547613" cy="547613"/>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t>
        <a:bodyPr/>
        <a:lstStyle/>
        <a:p>
          <a:endParaRPr lang="en-US"/>
        </a:p>
      </dgm:t>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8403"/>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1B0B9210-632F-4BB5-B140-1FA20D3CF123}" type="pres">
      <dgm:prSet presAssocID="{1B1E513F-BEB7-483A-8F12-A8210AEF19E9}" presName="iconRect" presStyleLbl="node1" presStyleIdx="3" presStyleCnt="5"/>
      <dgm:spPr>
        <a:xfrm>
          <a:off x="301187" y="3962427"/>
          <a:ext cx="547613" cy="547613"/>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t>
        <a:bodyPr/>
        <a:lstStyle/>
        <a:p>
          <a:endParaRPr lang="en-US"/>
        </a:p>
      </dgm:t>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custLinFactNeighborX="-503" custLinFactNeighborY="470"/>
      <dgm:spPr>
        <a:xfrm>
          <a:off x="0" y="4982980"/>
          <a:ext cx="6789554" cy="99566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a:p>
      </dgm:t>
    </dgm:pt>
    <dgm:pt modelId="{C21BED67-1F13-4312-815B-B5C34DAA27F9}" type="pres">
      <dgm:prSet presAssocID="{F4A56385-3827-49D1-B533-953BA75136B7}" presName="iconRect" presStyleLbl="node1" presStyleIdx="4" presStyleCnt="5"/>
      <dgm:spPr>
        <a:xfrm>
          <a:off x="301187" y="5207004"/>
          <a:ext cx="547613" cy="547613"/>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gm:spPr>
      <dgm:t>
        <a:bodyPr/>
        <a:lstStyle/>
        <a:p>
          <a:endParaRPr lang="en-US"/>
        </a:p>
      </dgm:t>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t>
        <a:bodyPr/>
        <a:lstStyle/>
        <a:p>
          <a:endParaRPr lang="en-US"/>
        </a:p>
      </dgm:t>
    </dgm:pt>
  </dgm:ptLst>
  <dgm:cxnLst>
    <dgm:cxn modelId="{D7E7903A-483E-4876-8C77-EEB10661B95B}" type="presOf" srcId="{1B1E513F-BEB7-483A-8F12-A8210AEF19E9}" destId="{3CBA7321-E2AC-48FD-B351-CE3C9A4CE924}" srcOrd="0" destOrd="0" presId="urn:microsoft.com/office/officeart/2018/2/layout/IconVerticalSolidList"/>
    <dgm:cxn modelId="{7F77D1ED-2343-4635-9FDF-CF5C9D2B3315}" type="presOf" srcId="{162F69A6-0780-49EA-A6A8-3965C12489B2}" destId="{05261D3E-3CC7-4C85-9E09-D67FC777908C}"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CD469EF-CF99-411A-B4B3-5B2C59AF684C}" srcId="{162F69A6-0780-49EA-A6A8-3965C12489B2}" destId="{1B1E513F-BEB7-483A-8F12-A8210AEF19E9}" srcOrd="3" destOrd="0" parTransId="{DB284026-3063-4705-B72C-ADE04469BE6D}" sibTransId="{D99C9B80-BA48-46B7-8B67-372E2AFD9E86}"/>
    <dgm:cxn modelId="{C9B7BD43-67DC-4CD4-86B0-92B8BFA59068}" type="presOf" srcId="{2B87ECDB-C552-42F6-9B52-6548A18B206B}" destId="{AC018808-9CEA-4C61-8875-3E922AA167D7}" srcOrd="0" destOrd="0" presId="urn:microsoft.com/office/officeart/2018/2/layout/IconVerticalSolidList"/>
    <dgm:cxn modelId="{024B121E-3EE5-42C9-97D1-5E0D27C29DC3}" srcId="{162F69A6-0780-49EA-A6A8-3965C12489B2}" destId="{419DF63C-9792-4EF5-9125-1EEF4D07C33F}" srcOrd="2" destOrd="0" parTransId="{2B95E8EF-82FE-4F54-970D-D55C9AD8EC00}" sibTransId="{EA8773AB-BB82-4BF6-944E-80CD2086CE93}"/>
    <dgm:cxn modelId="{92648A4D-7D0D-48F5-96E4-BF8EC541B3A9}" type="presOf" srcId="{419DF63C-9792-4EF5-9125-1EEF4D07C33F}" destId="{8409F791-340A-4625-9294-3E680D66DB63}" srcOrd="0" destOrd="0" presId="urn:microsoft.com/office/officeart/2018/2/layout/IconVerticalSolidList"/>
    <dgm:cxn modelId="{D572C096-14C8-487B-ABCD-6354192B80BA}" srcId="{162F69A6-0780-49EA-A6A8-3965C12489B2}" destId="{F4A56385-3827-49D1-B533-953BA75136B7}" srcOrd="4" destOrd="0" parTransId="{5C6E35C5-B6D6-42D4-9FF2-63E3FEC1E45F}" sibTransId="{E866DA3A-B427-429E-A892-4812B432ED79}"/>
    <dgm:cxn modelId="{91AFA996-5E3B-401C-B400-E70DBD4A4AB6}" srcId="{162F69A6-0780-49EA-A6A8-3965C12489B2}" destId="{2B87ECDB-C552-42F6-9B52-6548A18B206B}" srcOrd="1" destOrd="0" parTransId="{0DC560D9-C62C-41BA-8D68-CB78933BFF0C}" sibTransId="{80EFB54F-1AC8-40D9-981D-4C85160A5799}"/>
    <dgm:cxn modelId="{DF18896F-7F42-4500-8AD0-6181E8694E28}" type="presOf" srcId="{F4A56385-3827-49D1-B533-953BA75136B7}" destId="{9260EF14-C09B-4543-88B7-7F45704CBA36}" srcOrd="0" destOrd="0" presId="urn:microsoft.com/office/officeart/2018/2/layout/IconVerticalSolidList"/>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816"/>
          <a:ext cx="7123327"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10348" y="235654"/>
          <a:ext cx="564269" cy="564269"/>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84966" y="4816"/>
          <a:ext cx="5938360"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rgbClr val="FFFFFF"/>
              </a:solidFill>
              <a:latin typeface="OCR A Extended" panose="02010509020102010303" pitchFamily="50" charset="0"/>
              <a:ea typeface="+mn-ea"/>
              <a:cs typeface="+mn-cs"/>
            </a:rPr>
            <a:t>What is cyber security.</a:t>
          </a:r>
          <a:endParaRPr lang="en-US" sz="1900" kern="1200" dirty="0">
            <a:solidFill>
              <a:srgbClr val="FFFFFF"/>
            </a:solidFill>
            <a:latin typeface="OCR A Extended" panose="02010509020102010303" pitchFamily="50" charset="0"/>
            <a:ea typeface="+mn-ea"/>
            <a:cs typeface="+mn-cs"/>
          </a:endParaRPr>
        </a:p>
      </dsp:txBody>
      <dsp:txXfrm>
        <a:off x="1184966" y="4816"/>
        <a:ext cx="5938360" cy="1025945"/>
      </dsp:txXfrm>
    </dsp:sp>
    <dsp:sp modelId="{FA3369E0-5B38-4FDD-A9F5-22B9810A03F7}">
      <dsp:nvSpPr>
        <dsp:cNvPr id="0" name=""/>
        <dsp:cNvSpPr/>
      </dsp:nvSpPr>
      <dsp:spPr>
        <a:xfrm>
          <a:off x="0" y="1287248"/>
          <a:ext cx="7123327"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10348" y="1518085"/>
          <a:ext cx="564269" cy="564269"/>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84966" y="1287248"/>
          <a:ext cx="5938360"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b="0" kern="1200" dirty="0" smtClean="0">
              <a:solidFill>
                <a:srgbClr val="FFFFFF"/>
              </a:solidFill>
              <a:latin typeface="OCR A Extended" panose="02010509020102010303" pitchFamily="50" charset="0"/>
              <a:ea typeface="+mn-ea"/>
              <a:cs typeface="+mn-cs"/>
            </a:rPr>
            <a:t>Cyber security goals.</a:t>
          </a:r>
          <a:endParaRPr lang="en-US" sz="1900" b="0" kern="1200" dirty="0">
            <a:solidFill>
              <a:srgbClr val="FFFFFF"/>
            </a:solidFill>
            <a:latin typeface="OCR A Extended" panose="02010509020102010303" pitchFamily="50" charset="0"/>
            <a:ea typeface="+mn-ea"/>
            <a:cs typeface="+mn-cs"/>
          </a:endParaRPr>
        </a:p>
      </dsp:txBody>
      <dsp:txXfrm>
        <a:off x="1184966" y="1287248"/>
        <a:ext cx="5938360" cy="1025945"/>
      </dsp:txXfrm>
    </dsp:sp>
    <dsp:sp modelId="{DB8ABDAA-976A-4A84-A3C3-277080E19DCA}">
      <dsp:nvSpPr>
        <dsp:cNvPr id="0" name=""/>
        <dsp:cNvSpPr/>
      </dsp:nvSpPr>
      <dsp:spPr>
        <a:xfrm>
          <a:off x="0" y="2569679"/>
          <a:ext cx="7123327"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10348" y="2800517"/>
          <a:ext cx="564269" cy="564269"/>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84966" y="2569679"/>
          <a:ext cx="5938360"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rgbClr val="FFFFFF"/>
              </a:solidFill>
              <a:latin typeface="OCR A Extended" panose="02010509020102010303" pitchFamily="50" charset="0"/>
              <a:ea typeface="+mn-ea"/>
              <a:cs typeface="+mn-cs"/>
            </a:rPr>
            <a:t>Why do we need cybersecurity?</a:t>
          </a:r>
          <a:endParaRPr lang="en-US" sz="1900" kern="1200" dirty="0">
            <a:solidFill>
              <a:srgbClr val="FFFFFF"/>
            </a:solidFill>
            <a:latin typeface="OCR A Extended" panose="02010509020102010303" pitchFamily="50" charset="0"/>
            <a:ea typeface="+mn-ea"/>
            <a:cs typeface="+mn-cs"/>
          </a:endParaRPr>
        </a:p>
      </dsp:txBody>
      <dsp:txXfrm>
        <a:off x="1184966" y="2569679"/>
        <a:ext cx="5938360" cy="1025945"/>
      </dsp:txXfrm>
    </dsp:sp>
    <dsp:sp modelId="{C2FCE80A-DCA0-4D7F-8F72-19CB2337E588}">
      <dsp:nvSpPr>
        <dsp:cNvPr id="0" name=""/>
        <dsp:cNvSpPr/>
      </dsp:nvSpPr>
      <dsp:spPr>
        <a:xfrm>
          <a:off x="0" y="3852110"/>
          <a:ext cx="7123327"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10348" y="4082948"/>
          <a:ext cx="564269" cy="564269"/>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84966" y="3852110"/>
          <a:ext cx="5938360"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GB" sz="1900" kern="1200" dirty="0" smtClean="0">
              <a:solidFill>
                <a:srgbClr val="FFFFFF"/>
              </a:solidFill>
              <a:latin typeface="OCR A Extended" panose="02010509020102010303" pitchFamily="50" charset="0"/>
              <a:ea typeface="+mn-ea"/>
              <a:cs typeface="+mn-cs"/>
            </a:rPr>
            <a:t>Factors influencing cyber-crime.</a:t>
          </a:r>
          <a:endParaRPr lang="en-US" sz="1900" kern="1200" dirty="0">
            <a:solidFill>
              <a:srgbClr val="FFFFFF"/>
            </a:solidFill>
            <a:latin typeface="Calibri"/>
            <a:ea typeface="+mn-ea"/>
            <a:cs typeface="+mn-cs"/>
          </a:endParaRPr>
        </a:p>
      </dsp:txBody>
      <dsp:txXfrm>
        <a:off x="1184966" y="3852110"/>
        <a:ext cx="5938360" cy="1025945"/>
      </dsp:txXfrm>
    </dsp:sp>
    <dsp:sp modelId="{343A76ED-9DD6-4B0A-830E-16ED952B3D06}">
      <dsp:nvSpPr>
        <dsp:cNvPr id="0" name=""/>
        <dsp:cNvSpPr/>
      </dsp:nvSpPr>
      <dsp:spPr>
        <a:xfrm>
          <a:off x="0" y="5134542"/>
          <a:ext cx="7123327"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10348" y="5365379"/>
          <a:ext cx="564269" cy="564269"/>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84966" y="5134542"/>
          <a:ext cx="5938360"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rgbClr val="FFFFFF"/>
              </a:solidFill>
              <a:latin typeface="OCR A Extended" panose="02010509020102010303" pitchFamily="50" charset="0"/>
              <a:ea typeface="+mn-ea"/>
              <a:cs typeface="+mn-cs"/>
            </a:rPr>
            <a:t>The impact of cybercrime.</a:t>
          </a:r>
          <a:endParaRPr lang="en-US" sz="1900" kern="1200" dirty="0">
            <a:solidFill>
              <a:srgbClr val="FFFFFF"/>
            </a:solidFill>
            <a:latin typeface="Calibri"/>
            <a:ea typeface="+mn-ea"/>
            <a:cs typeface="+mn-cs"/>
          </a:endParaRPr>
        </a:p>
      </dsp:txBody>
      <dsp:txXfrm>
        <a:off x="1184966" y="5134542"/>
        <a:ext cx="5938360" cy="102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816"/>
          <a:ext cx="6526460"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10348" y="235654"/>
          <a:ext cx="564269" cy="564269"/>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84966" y="4816"/>
          <a:ext cx="5341493"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chemeClr val="bg1"/>
              </a:solidFill>
              <a:latin typeface="OCR A Extended" panose="02010509020102010303" pitchFamily="50" charset="0"/>
            </a:rPr>
            <a:t>Examples of cybercrime.</a:t>
          </a:r>
          <a:endParaRPr lang="en-US" sz="1900" kern="1200" dirty="0">
            <a:solidFill>
              <a:schemeClr val="bg1"/>
            </a:solidFill>
            <a:latin typeface="OCR A Extended" panose="02010509020102010303" pitchFamily="50" charset="0"/>
            <a:ea typeface="+mn-ea"/>
            <a:cs typeface="+mn-cs"/>
          </a:endParaRPr>
        </a:p>
      </dsp:txBody>
      <dsp:txXfrm>
        <a:off x="1184966" y="4816"/>
        <a:ext cx="5341493" cy="1025945"/>
      </dsp:txXfrm>
    </dsp:sp>
    <dsp:sp modelId="{FA3369E0-5B38-4FDD-A9F5-22B9810A03F7}">
      <dsp:nvSpPr>
        <dsp:cNvPr id="0" name=""/>
        <dsp:cNvSpPr/>
      </dsp:nvSpPr>
      <dsp:spPr>
        <a:xfrm>
          <a:off x="0" y="1287248"/>
          <a:ext cx="6526460"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10348" y="1518085"/>
          <a:ext cx="564269" cy="564269"/>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84966" y="1287248"/>
          <a:ext cx="5341493"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chemeClr val="bg1"/>
              </a:solidFill>
              <a:latin typeface="OCR A Extended" panose="02010509020102010303" pitchFamily="50" charset="0"/>
            </a:rPr>
            <a:t>Threat actor groups </a:t>
          </a:r>
          <a:endParaRPr lang="en-US" sz="1900" b="0" kern="1200" dirty="0">
            <a:solidFill>
              <a:schemeClr val="bg1"/>
            </a:solidFill>
            <a:latin typeface="OCR A Extended" panose="02010509020102010303" pitchFamily="50" charset="0"/>
            <a:ea typeface="+mn-ea"/>
            <a:cs typeface="+mn-cs"/>
          </a:endParaRPr>
        </a:p>
      </dsp:txBody>
      <dsp:txXfrm>
        <a:off x="1184966" y="1287248"/>
        <a:ext cx="5341493" cy="1025945"/>
      </dsp:txXfrm>
    </dsp:sp>
    <dsp:sp modelId="{DB8ABDAA-976A-4A84-A3C3-277080E19DCA}">
      <dsp:nvSpPr>
        <dsp:cNvPr id="0" name=""/>
        <dsp:cNvSpPr/>
      </dsp:nvSpPr>
      <dsp:spPr>
        <a:xfrm>
          <a:off x="0" y="2569679"/>
          <a:ext cx="6526460"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10348" y="2800517"/>
          <a:ext cx="564269" cy="564269"/>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84966" y="2569679"/>
          <a:ext cx="5341493"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chemeClr val="bg1"/>
              </a:solidFill>
              <a:latin typeface="OCR A Extended" panose="02010509020102010303" pitchFamily="50" charset="0"/>
            </a:rPr>
            <a:t>Cybercrime prevention.</a:t>
          </a:r>
          <a:endParaRPr lang="en-US" sz="1900" kern="1200" dirty="0">
            <a:solidFill>
              <a:schemeClr val="bg1"/>
            </a:solidFill>
            <a:latin typeface="OCR A Extended" panose="02010509020102010303" pitchFamily="50" charset="0"/>
            <a:ea typeface="+mn-ea"/>
            <a:cs typeface="+mn-cs"/>
          </a:endParaRPr>
        </a:p>
      </dsp:txBody>
      <dsp:txXfrm>
        <a:off x="1184966" y="2569679"/>
        <a:ext cx="5341493" cy="1025945"/>
      </dsp:txXfrm>
    </dsp:sp>
    <dsp:sp modelId="{C2FCE80A-DCA0-4D7F-8F72-19CB2337E588}">
      <dsp:nvSpPr>
        <dsp:cNvPr id="0" name=""/>
        <dsp:cNvSpPr/>
      </dsp:nvSpPr>
      <dsp:spPr>
        <a:xfrm>
          <a:off x="0" y="3852110"/>
          <a:ext cx="6526460"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10348" y="4082948"/>
          <a:ext cx="564269" cy="564269"/>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84966" y="3852110"/>
          <a:ext cx="5341493"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r>
            <a:rPr lang="en-US" sz="1900" kern="1200" dirty="0" smtClean="0">
              <a:solidFill>
                <a:schemeClr val="bg1"/>
              </a:solidFill>
              <a:latin typeface="OCR A Extended" panose="02010509020102010303" pitchFamily="50" charset="0"/>
            </a:rPr>
            <a:t>Cyber ethics and laws</a:t>
          </a:r>
          <a:endParaRPr lang="en-US" sz="1900" kern="1200" dirty="0">
            <a:solidFill>
              <a:schemeClr val="bg1"/>
            </a:solidFill>
            <a:latin typeface="Calibri"/>
            <a:ea typeface="+mn-ea"/>
            <a:cs typeface="+mn-cs"/>
          </a:endParaRPr>
        </a:p>
      </dsp:txBody>
      <dsp:txXfrm>
        <a:off x="1184966" y="3852110"/>
        <a:ext cx="5341493" cy="1025945"/>
      </dsp:txXfrm>
    </dsp:sp>
    <dsp:sp modelId="{343A76ED-9DD6-4B0A-830E-16ED952B3D06}">
      <dsp:nvSpPr>
        <dsp:cNvPr id="0" name=""/>
        <dsp:cNvSpPr/>
      </dsp:nvSpPr>
      <dsp:spPr>
        <a:xfrm>
          <a:off x="0" y="5139358"/>
          <a:ext cx="6526460" cy="1025945"/>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10348" y="5365379"/>
          <a:ext cx="564269" cy="564269"/>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84966" y="5134542"/>
          <a:ext cx="5341493" cy="102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79" tIns="108579" rIns="108579" bIns="108579" numCol="1" spcCol="1270" anchor="ctr" anchorCtr="0">
          <a:noAutofit/>
        </a:bodyPr>
        <a:lstStyle/>
        <a:p>
          <a:pPr lvl="0" algn="l" defTabSz="844550">
            <a:lnSpc>
              <a:spcPct val="90000"/>
            </a:lnSpc>
            <a:spcBef>
              <a:spcPct val="0"/>
            </a:spcBef>
            <a:spcAft>
              <a:spcPct val="35000"/>
            </a:spcAft>
          </a:pPr>
          <a:endParaRPr lang="en-US" sz="1900" kern="1200" dirty="0">
            <a:solidFill>
              <a:schemeClr val="bg1"/>
            </a:solidFill>
            <a:latin typeface="Calibri"/>
            <a:ea typeface="+mn-ea"/>
            <a:cs typeface="+mn-cs"/>
          </a:endParaRPr>
        </a:p>
      </dsp:txBody>
      <dsp:txXfrm>
        <a:off x="1184966" y="5134542"/>
        <a:ext cx="5341493" cy="10259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C69C6-EE0B-4D8B-9C71-C36EFED094F2}" type="datetimeFigureOut">
              <a:rPr lang="en-US"/>
              <a:t>5/17/2021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DD202-58A1-4ABD-B068-DFFCA0C44EAC}" type="slidenum">
              <a:rPr/>
              <a:t>‹#›</a:t>
            </a:fld>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5/17/2021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Picture 8" descr="Large ocean wav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6551612" cy="6857942"/>
          </a:xfrm>
          <a:prstGeom prst="rect">
            <a:avLst/>
          </a:prstGeom>
        </p:spPr>
      </p:pic>
      <p:sp>
        <p:nvSpPr>
          <p:cNvPr id="8" name="Rectangle 7"/>
          <p:cNvSpPr/>
          <p:nvPr/>
        </p:nvSpPr>
        <p:spPr>
          <a:xfrm>
            <a:off x="6094411"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7008813" y="1600200"/>
            <a:ext cx="4572001" cy="3733800"/>
          </a:xfrm>
        </p:spPr>
        <p:txBody>
          <a:bodyPr anchor="b">
            <a:normAutofit/>
          </a:bodyPr>
          <a:lstStyle>
            <a:lvl1pPr>
              <a:lnSpc>
                <a:spcPct val="80000"/>
              </a:lnSpc>
              <a:defRPr sz="54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7008813" y="5562599"/>
            <a:ext cx="4571999" cy="835025"/>
          </a:xfrm>
        </p:spPr>
        <p:txBody>
          <a:bodyPr>
            <a:normAutofit/>
          </a:bodyPr>
          <a:lstStyle>
            <a:lvl1pPr marL="0" indent="0" algn="l">
              <a:spcBef>
                <a:spcPts val="0"/>
              </a:spcBef>
              <a:buNone/>
              <a:defRPr sz="2000" cap="none"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3A713B6B-E340-4FC0-A085-B71A4639D1AA}" type="datetime1">
              <a:rPr lang="en-US" smtClean="0"/>
              <a:t>5/17/2021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9812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FDCB42DF-42F7-4DF8-92F8-78154BDE12B4}" type="datetime1">
              <a:rPr lang="en-US" smtClean="0"/>
              <a:t>5/17/2021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3"/>
          </a:xfrm>
        </p:spPr>
        <p:txBody>
          <a:bodyPr/>
          <a:lstStyle>
            <a:lvl1pPr marL="0" indent="0" algn="ctr">
              <a:buNone/>
              <a:defRPr sz="2399"/>
            </a:lvl1pPr>
            <a:lvl2pPr marL="457052" indent="0" algn="ctr">
              <a:buNone/>
              <a:defRPr sz="1999"/>
            </a:lvl2pPr>
            <a:lvl3pPr marL="914103" indent="0" algn="ctr">
              <a:buNone/>
              <a:defRPr sz="1799"/>
            </a:lvl3pPr>
            <a:lvl4pPr marL="1371155" indent="0" algn="ctr">
              <a:buNone/>
              <a:defRPr sz="1600"/>
            </a:lvl4pPr>
            <a:lvl5pPr marL="1828205" indent="0" algn="ctr">
              <a:buNone/>
              <a:defRPr sz="1600"/>
            </a:lvl5pPr>
            <a:lvl6pPr marL="2285257" indent="0" algn="ctr">
              <a:buNone/>
              <a:defRPr sz="1600"/>
            </a:lvl6pPr>
            <a:lvl7pPr marL="2742308" indent="0" algn="ctr">
              <a:buNone/>
              <a:defRPr sz="1600"/>
            </a:lvl7pPr>
            <a:lvl8pPr marL="3199360" indent="0" algn="ctr">
              <a:buNone/>
              <a:defRPr sz="1600"/>
            </a:lvl8pPr>
            <a:lvl9pPr marL="3656412"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1508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447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9741"/>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4" y="4589465"/>
            <a:ext cx="10512862" cy="1500187"/>
          </a:xfrm>
        </p:spPr>
        <p:txBody>
          <a:bodyPr/>
          <a:lstStyle>
            <a:lvl1pPr marL="0" indent="0">
              <a:buNone/>
              <a:defRPr sz="2399">
                <a:solidFill>
                  <a:schemeClr val="tx1">
                    <a:tint val="75000"/>
                  </a:schemeClr>
                </a:solidFill>
              </a:defRPr>
            </a:lvl1pPr>
            <a:lvl2pPr marL="457052" indent="0">
              <a:buNone/>
              <a:defRPr sz="1999">
                <a:solidFill>
                  <a:schemeClr val="tx1">
                    <a:tint val="75000"/>
                  </a:schemeClr>
                </a:solidFill>
              </a:defRPr>
            </a:lvl2pPr>
            <a:lvl3pPr marL="914103" indent="0">
              <a:buNone/>
              <a:defRPr sz="1799">
                <a:solidFill>
                  <a:schemeClr val="tx1">
                    <a:tint val="75000"/>
                  </a:schemeClr>
                </a:solidFill>
              </a:defRPr>
            </a:lvl3pPr>
            <a:lvl4pPr marL="1371155" indent="0">
              <a:buNone/>
              <a:defRPr sz="1600">
                <a:solidFill>
                  <a:schemeClr val="tx1">
                    <a:tint val="75000"/>
                  </a:schemeClr>
                </a:solidFill>
              </a:defRPr>
            </a:lvl4pPr>
            <a:lvl5pPr marL="1828205" indent="0">
              <a:buNone/>
              <a:defRPr sz="1600">
                <a:solidFill>
                  <a:schemeClr val="tx1">
                    <a:tint val="75000"/>
                  </a:schemeClr>
                </a:solidFill>
              </a:defRPr>
            </a:lvl5pPr>
            <a:lvl6pPr marL="2285257" indent="0">
              <a:buNone/>
              <a:defRPr sz="1600">
                <a:solidFill>
                  <a:schemeClr val="tx1">
                    <a:tint val="75000"/>
                  </a:schemeClr>
                </a:solidFill>
              </a:defRPr>
            </a:lvl6pPr>
            <a:lvl7pPr marL="2742308" indent="0">
              <a:buNone/>
              <a:defRPr sz="1600">
                <a:solidFill>
                  <a:schemeClr val="tx1">
                    <a:tint val="75000"/>
                  </a:schemeClr>
                </a:solidFill>
              </a:defRPr>
            </a:lvl7pPr>
            <a:lvl8pPr marL="3199360" indent="0">
              <a:buNone/>
              <a:defRPr sz="1600">
                <a:solidFill>
                  <a:schemeClr val="tx1">
                    <a:tint val="75000"/>
                  </a:schemeClr>
                </a:solidFill>
              </a:defRPr>
            </a:lvl8pPr>
            <a:lvl9pPr marL="3656412"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3059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7535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4" cy="823912"/>
          </a:xfrm>
        </p:spPr>
        <p:txBody>
          <a:bodyPr anchor="b"/>
          <a:lstStyle>
            <a:lvl1pPr marL="0" indent="0">
              <a:buNone/>
              <a:defRPr sz="2399" b="1"/>
            </a:lvl1pPr>
            <a:lvl2pPr marL="457052" indent="0">
              <a:buNone/>
              <a:defRPr sz="1999" b="1"/>
            </a:lvl2pPr>
            <a:lvl3pPr marL="914103" indent="0">
              <a:buNone/>
              <a:defRPr sz="1799" b="1"/>
            </a:lvl3pPr>
            <a:lvl4pPr marL="1371155" indent="0">
              <a:buNone/>
              <a:defRPr sz="1600" b="1"/>
            </a:lvl4pPr>
            <a:lvl5pPr marL="1828205" indent="0">
              <a:buNone/>
              <a:defRPr sz="1600" b="1"/>
            </a:lvl5pPr>
            <a:lvl6pPr marL="2285257" indent="0">
              <a:buNone/>
              <a:defRPr sz="1600" b="1"/>
            </a:lvl6pPr>
            <a:lvl7pPr marL="2742308" indent="0">
              <a:buNone/>
              <a:defRPr sz="1600" b="1"/>
            </a:lvl7pPr>
            <a:lvl8pPr marL="3199360" indent="0">
              <a:buNone/>
              <a:defRPr sz="1600" b="1"/>
            </a:lvl8pPr>
            <a:lvl9pPr marL="365641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1"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4" y="1681163"/>
            <a:ext cx="5181838" cy="823912"/>
          </a:xfrm>
        </p:spPr>
        <p:txBody>
          <a:bodyPr anchor="b"/>
          <a:lstStyle>
            <a:lvl1pPr marL="0" indent="0">
              <a:buNone/>
              <a:defRPr sz="2399" b="1"/>
            </a:lvl1pPr>
            <a:lvl2pPr marL="457052" indent="0">
              <a:buNone/>
              <a:defRPr sz="1999" b="1"/>
            </a:lvl2pPr>
            <a:lvl3pPr marL="914103" indent="0">
              <a:buNone/>
              <a:defRPr sz="1799" b="1"/>
            </a:lvl3pPr>
            <a:lvl4pPr marL="1371155" indent="0">
              <a:buNone/>
              <a:defRPr sz="1600" b="1"/>
            </a:lvl4pPr>
            <a:lvl5pPr marL="1828205" indent="0">
              <a:buNone/>
              <a:defRPr sz="1600" b="1"/>
            </a:lvl5pPr>
            <a:lvl6pPr marL="2285257" indent="0">
              <a:buNone/>
              <a:defRPr sz="1600" b="1"/>
            </a:lvl6pPr>
            <a:lvl7pPr marL="2742308" indent="0">
              <a:buNone/>
              <a:defRPr sz="1600" b="1"/>
            </a:lvl7pPr>
            <a:lvl8pPr marL="3199360" indent="0">
              <a:buNone/>
              <a:defRPr sz="1600" b="1"/>
            </a:lvl8pPr>
            <a:lvl9pPr marL="365641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4"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2187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8581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6419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7"/>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1"/>
            <a:ext cx="3931213" cy="3811588"/>
          </a:xfrm>
        </p:spPr>
        <p:txBody>
          <a:bodyPr/>
          <a:lstStyle>
            <a:lvl1pPr marL="0" indent="0">
              <a:buNone/>
              <a:defRPr sz="1600"/>
            </a:lvl1pPr>
            <a:lvl2pPr marL="457052" indent="0">
              <a:buNone/>
              <a:defRPr sz="1400"/>
            </a:lvl2pPr>
            <a:lvl3pPr marL="914103" indent="0">
              <a:buNone/>
              <a:defRPr sz="1200"/>
            </a:lvl3pPr>
            <a:lvl4pPr marL="1371155" indent="0">
              <a:buNone/>
              <a:defRPr sz="1000"/>
            </a:lvl4pPr>
            <a:lvl5pPr marL="1828205" indent="0">
              <a:buNone/>
              <a:defRPr sz="1000"/>
            </a:lvl5pPr>
            <a:lvl6pPr marL="2285257" indent="0">
              <a:buNone/>
              <a:defRPr sz="1000"/>
            </a:lvl6pPr>
            <a:lvl7pPr marL="2742308" indent="0">
              <a:buNone/>
              <a:defRPr sz="1000"/>
            </a:lvl7pPr>
            <a:lvl8pPr marL="3199360" indent="0">
              <a:buNone/>
              <a:defRPr sz="1000"/>
            </a:lvl8pPr>
            <a:lvl9pPr marL="365641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580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Footer Placeholder 4"/>
          <p:cNvSpPr>
            <a:spLocks noGrp="1"/>
          </p:cNvSpPr>
          <p:nvPr>
            <p:ph type="ftr" sz="quarter" idx="11"/>
          </p:nvPr>
        </p:nvSpPr>
        <p:spPr>
          <a:xfrm>
            <a:off x="1979611" y="6400800"/>
            <a:ext cx="5954834" cy="276228"/>
          </a:xfrm>
        </p:spPr>
        <p:txBody>
          <a:bodyPr/>
          <a:lstStyle/>
          <a:p>
            <a:r>
              <a:rPr lang="en-US" dirty="0"/>
              <a:t>Add a footer</a:t>
            </a:r>
            <a:endParaRPr dirty="0"/>
          </a:p>
        </p:txBody>
      </p:sp>
      <p:sp>
        <p:nvSpPr>
          <p:cNvPr id="5" name="Date Placeholder 3"/>
          <p:cNvSpPr>
            <a:spLocks noGrp="1"/>
          </p:cNvSpPr>
          <p:nvPr>
            <p:ph type="dt" sz="half" idx="10"/>
          </p:nvPr>
        </p:nvSpPr>
        <p:spPr>
          <a:xfrm>
            <a:off x="8228011" y="6400800"/>
            <a:ext cx="1548659" cy="276228"/>
          </a:xfrm>
        </p:spPr>
        <p:txBody>
          <a:bodyPr/>
          <a:lstStyle/>
          <a:p>
            <a:fld id="{A43FAFC5-F11C-4205-99FD-FC66DAA2AE2D}" type="datetime1">
              <a:rPr lang="en-US" smtClean="0"/>
              <a:t>5/17/2021</a:t>
            </a:fld>
            <a:endParaRPr/>
          </a:p>
        </p:txBody>
      </p:sp>
      <p:sp>
        <p:nvSpPr>
          <p:cNvPr id="6" name="Slide Number Placeholder 5"/>
          <p:cNvSpPr>
            <a:spLocks noGrp="1"/>
          </p:cNvSpPr>
          <p:nvPr>
            <p:ph type="sldNum" sz="quarter" idx="12"/>
          </p:nvPr>
        </p:nvSpPr>
        <p:spPr>
          <a:xfrm>
            <a:off x="10056811" y="6400800"/>
            <a:ext cx="1066802" cy="276228"/>
          </a:xfrm>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7"/>
            <a:ext cx="6170593" cy="4873625"/>
          </a:xfrm>
        </p:spPr>
        <p:txBody>
          <a:bodyPr/>
          <a:lstStyle>
            <a:lvl1pPr marL="0" indent="0">
              <a:buNone/>
              <a:defRPr sz="3199"/>
            </a:lvl1pPr>
            <a:lvl2pPr marL="457052" indent="0">
              <a:buNone/>
              <a:defRPr sz="2799"/>
            </a:lvl2pPr>
            <a:lvl3pPr marL="914103" indent="0">
              <a:buNone/>
              <a:defRPr sz="2399"/>
            </a:lvl3pPr>
            <a:lvl4pPr marL="1371155" indent="0">
              <a:buNone/>
              <a:defRPr sz="1999"/>
            </a:lvl4pPr>
            <a:lvl5pPr marL="1828205" indent="0">
              <a:buNone/>
              <a:defRPr sz="1999"/>
            </a:lvl5pPr>
            <a:lvl6pPr marL="2285257" indent="0">
              <a:buNone/>
              <a:defRPr sz="1999"/>
            </a:lvl6pPr>
            <a:lvl7pPr marL="2742308" indent="0">
              <a:buNone/>
              <a:defRPr sz="1999"/>
            </a:lvl7pPr>
            <a:lvl8pPr marL="3199360" indent="0">
              <a:buNone/>
              <a:defRPr sz="1999"/>
            </a:lvl8pPr>
            <a:lvl9pPr marL="3656412" indent="0">
              <a:buNone/>
              <a:defRPr sz="1999"/>
            </a:lvl9pPr>
          </a:lstStyle>
          <a:p>
            <a:endParaRPr lang="en-US"/>
          </a:p>
        </p:txBody>
      </p:sp>
      <p:sp>
        <p:nvSpPr>
          <p:cNvPr id="4" name="Text Placeholder 3"/>
          <p:cNvSpPr>
            <a:spLocks noGrp="1"/>
          </p:cNvSpPr>
          <p:nvPr>
            <p:ph type="body" sz="half" idx="2"/>
          </p:nvPr>
        </p:nvSpPr>
        <p:spPr>
          <a:xfrm>
            <a:off x="839570" y="2057401"/>
            <a:ext cx="3931213" cy="3811588"/>
          </a:xfrm>
        </p:spPr>
        <p:txBody>
          <a:bodyPr/>
          <a:lstStyle>
            <a:lvl1pPr marL="0" indent="0">
              <a:buNone/>
              <a:defRPr sz="1600"/>
            </a:lvl1pPr>
            <a:lvl2pPr marL="457052" indent="0">
              <a:buNone/>
              <a:defRPr sz="1400"/>
            </a:lvl2pPr>
            <a:lvl3pPr marL="914103" indent="0">
              <a:buNone/>
              <a:defRPr sz="1200"/>
            </a:lvl3pPr>
            <a:lvl4pPr marL="1371155" indent="0">
              <a:buNone/>
              <a:defRPr sz="1000"/>
            </a:lvl4pPr>
            <a:lvl5pPr marL="1828205" indent="0">
              <a:buNone/>
              <a:defRPr sz="1000"/>
            </a:lvl5pPr>
            <a:lvl6pPr marL="2285257" indent="0">
              <a:buNone/>
              <a:defRPr sz="1000"/>
            </a:lvl6pPr>
            <a:lvl7pPr marL="2742308" indent="0">
              <a:buNone/>
              <a:defRPr sz="1000"/>
            </a:lvl7pPr>
            <a:lvl8pPr marL="3199360" indent="0">
              <a:buNone/>
              <a:defRPr sz="1000"/>
            </a:lvl8pPr>
            <a:lvl9pPr marL="365641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5913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5976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365127"/>
            <a:ext cx="2628215"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7"/>
            <a:ext cx="7732286"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9293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001" y="802299"/>
            <a:ext cx="8634824" cy="2541431"/>
          </a:xfrm>
        </p:spPr>
        <p:txBody>
          <a:bodyPr bIns="0" anchor="b">
            <a:normAutofit/>
          </a:bodyPr>
          <a:lstStyle>
            <a:lvl1pPr algn="l">
              <a:defRPr sz="6598"/>
            </a:lvl1pPr>
          </a:lstStyle>
          <a:p>
            <a:r>
              <a:rPr lang="en-US" noProof="0" smtClean="0"/>
              <a:t>Click to edit Master title style</a:t>
            </a:r>
            <a:endParaRPr lang="en-US" noProof="0"/>
          </a:p>
        </p:txBody>
      </p:sp>
      <p:sp>
        <p:nvSpPr>
          <p:cNvPr id="3" name="Subtitle 2"/>
          <p:cNvSpPr>
            <a:spLocks noGrp="1"/>
          </p:cNvSpPr>
          <p:nvPr>
            <p:ph type="subTitle" idx="1"/>
          </p:nvPr>
        </p:nvSpPr>
        <p:spPr>
          <a:xfrm>
            <a:off x="1777001"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6912021" y="6370430"/>
            <a:ext cx="3499803" cy="309201"/>
          </a:xfrm>
        </p:spPr>
        <p:txBody>
          <a:bodyPr/>
          <a:lstStyle/>
          <a:p>
            <a:endParaRPr lang="en-US" noProof="0" dirty="0"/>
          </a:p>
        </p:txBody>
      </p:sp>
      <p:sp>
        <p:nvSpPr>
          <p:cNvPr id="5" name="Footer Placeholder 4"/>
          <p:cNvSpPr>
            <a:spLocks noGrp="1"/>
          </p:cNvSpPr>
          <p:nvPr>
            <p:ph type="ftr" sz="quarter" idx="11"/>
          </p:nvPr>
        </p:nvSpPr>
        <p:spPr>
          <a:xfrm>
            <a:off x="1777001" y="6370431"/>
            <a:ext cx="4972620" cy="309201"/>
          </a:xfrm>
        </p:spPr>
        <p:txBody>
          <a:bodyPr/>
          <a:lstStyle/>
          <a:p>
            <a:endParaRPr lang="en-US" noProof="0" dirty="0"/>
          </a:p>
        </p:txBody>
      </p:sp>
      <p:cxnSp>
        <p:nvCxnSpPr>
          <p:cNvPr id="15" name="Straight Connector 14"/>
          <p:cNvCxnSpPr/>
          <p:nvPr/>
        </p:nvCxnSpPr>
        <p:spPr>
          <a:xfrm>
            <a:off x="1777001"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650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cxnSp>
        <p:nvCxnSpPr>
          <p:cNvPr id="33" name="Straight Connector 32"/>
          <p:cNvCxnSpPr/>
          <p:nvPr/>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949142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3961" y="1756130"/>
            <a:ext cx="8640903" cy="1887950"/>
          </a:xfrm>
        </p:spPr>
        <p:txBody>
          <a:bodyPr anchor="b">
            <a:normAutofit/>
          </a:bodyPr>
          <a:lstStyle>
            <a:lvl1pPr algn="l">
              <a:defRPr sz="3599"/>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780314"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endParaRPr lang="en-US" noProof="0" dirty="0"/>
          </a:p>
        </p:txBody>
      </p:sp>
      <p:sp>
        <p:nvSpPr>
          <p:cNvPr id="5" name="Footer Placeholder 4"/>
          <p:cNvSpPr>
            <a:spLocks noGrp="1"/>
          </p:cNvSpPr>
          <p:nvPr>
            <p:ph type="ftr" sz="quarter" idx="11"/>
          </p:nvPr>
        </p:nvSpPr>
        <p:spPr/>
        <p:txBody>
          <a:bodyPr/>
          <a:lstStyle/>
          <a:p>
            <a:endParaRPr lang="en-US" noProof="0" dirty="0"/>
          </a:p>
        </p:txBody>
      </p:sp>
      <p:cxnSp>
        <p:nvCxnSpPr>
          <p:cNvPr id="15" name="Straight Connector 14"/>
          <p:cNvCxnSpPr/>
          <p:nvPr/>
        </p:nvCxnSpPr>
        <p:spPr>
          <a:xfrm>
            <a:off x="1780314"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063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1903" y="2161854"/>
            <a:ext cx="4643942" cy="344859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257049" y="2168318"/>
            <a:ext cx="4643942" cy="344152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615548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6980" y="1950796"/>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1286980" y="2755516"/>
            <a:ext cx="4643942" cy="2644457"/>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50858" y="1954250"/>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50858" y="2752738"/>
            <a:ext cx="4643942" cy="2637371"/>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endParaRPr lang="en-US" noProof="0" dirty="0"/>
          </a:p>
        </p:txBody>
      </p:sp>
      <p:sp>
        <p:nvSpPr>
          <p:cNvPr id="8" name="Footer Placeholder 7"/>
          <p:cNvSpPr>
            <a:spLocks noGrp="1"/>
          </p:cNvSpPr>
          <p:nvPr>
            <p:ph type="ftr" sz="quarter" idx="11"/>
          </p:nvPr>
        </p:nvSpPr>
        <p:spPr/>
        <p:txBody>
          <a:bodyPr/>
          <a:lstStyle/>
          <a:p>
            <a:endParaRPr lang="en-US" noProof="0" dirty="0"/>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029254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noProof="0" dirty="0"/>
          </a:p>
        </p:txBody>
      </p:sp>
      <p:sp>
        <p:nvSpPr>
          <p:cNvPr id="4" name="Footer Placeholder 3"/>
          <p:cNvSpPr>
            <a:spLocks noGrp="1"/>
          </p:cNvSpPr>
          <p:nvPr>
            <p:ph type="ftr" sz="quarter" idx="11"/>
          </p:nvPr>
        </p:nvSpPr>
        <p:spPr/>
        <p:txBody>
          <a:bodyPr/>
          <a:lstStyle/>
          <a:p>
            <a:endParaRPr lang="en-US" noProof="0"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970021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noProof="0" dirty="0"/>
          </a:p>
        </p:txBody>
      </p:sp>
      <p:sp>
        <p:nvSpPr>
          <p:cNvPr id="4" name="Footer Placeholder 3"/>
          <p:cNvSpPr>
            <a:spLocks noGrp="1"/>
          </p:cNvSpPr>
          <p:nvPr>
            <p:ph type="ftr" sz="quarter" idx="11"/>
          </p:nvPr>
        </p:nvSpPr>
        <p:spPr/>
        <p:txBody>
          <a:bodyPr/>
          <a:lstStyle/>
          <a:p>
            <a:endParaRPr lang="en-US" noProof="0" dirty="0"/>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215" y="1865038"/>
            <a:ext cx="8800396" cy="3127927"/>
          </a:xfrm>
        </p:spPr>
        <p:txBody>
          <a:bodyPr anchor="ctr">
            <a:normAutofit/>
          </a:bodyPr>
          <a:lstStyle>
            <a:lvl1pPr marL="0" indent="0" algn="ctr">
              <a:buNone/>
              <a:defRPr sz="5998"/>
            </a:lvl1pPr>
            <a:lvl2pPr marL="457063" indent="0">
              <a:buNone/>
              <a:defRPr/>
            </a:lvl2pPr>
          </a:lstStyle>
          <a:p>
            <a:pPr lvl="0"/>
            <a:r>
              <a:rPr lang="en-US" noProof="0" smtClean="0"/>
              <a:t>Edit Master text styles</a:t>
            </a:r>
          </a:p>
        </p:txBody>
      </p:sp>
    </p:spTree>
    <p:extLst>
      <p:ext uri="{BB962C8B-B14F-4D97-AF65-F5344CB8AC3E}">
        <p14:creationId xmlns:p14="http://schemas.microsoft.com/office/powerpoint/2010/main" val="180505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6812" y="1616074"/>
            <a:ext cx="7315198" cy="2727325"/>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2436814" y="4495800"/>
            <a:ext cx="7315198" cy="1673225"/>
          </a:xfrm>
        </p:spPr>
        <p:txBody>
          <a:bodyPr anchor="t">
            <a:normAutofit/>
          </a:bodyPr>
          <a:lstStyle>
            <a:lvl1pPr marL="0" indent="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A43FAFC5-F11C-4205-99FD-FC66DAA2AE2D}" type="datetime1">
              <a:rPr lang="en-US" smtClean="0"/>
              <a:t>5/17/2021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noProof="0" dirty="0"/>
          </a:p>
        </p:txBody>
      </p:sp>
      <p:sp>
        <p:nvSpPr>
          <p:cNvPr id="3" name="Footer Placeholder 2"/>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762376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3919" y="1645522"/>
            <a:ext cx="5805664" cy="3840852"/>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1290573" y="1645523"/>
            <a:ext cx="3599063" cy="3836725"/>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smtClean="0"/>
              <a:t>Edit Master text styles</a:t>
            </a:r>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2090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055" y="3128471"/>
            <a:ext cx="3023213"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7871588" y="5144981"/>
            <a:ext cx="3035647" cy="807405"/>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smtClean="0"/>
              <a:t>Edit Master text styles</a:t>
            </a:r>
          </a:p>
        </p:txBody>
      </p:sp>
      <p:sp>
        <p:nvSpPr>
          <p:cNvPr id="5" name="Date Placeholder 4"/>
          <p:cNvSpPr>
            <a:spLocks noGrp="1"/>
          </p:cNvSpPr>
          <p:nvPr>
            <p:ph type="dt" sz="half" idx="10"/>
          </p:nvPr>
        </p:nvSpPr>
        <p:spPr/>
        <p:txBody>
          <a:bodyPr/>
          <a:lstStyle/>
          <a:p>
            <a:endParaRPr lang="en-US" noProof="0" dirty="0"/>
          </a:p>
        </p:txBody>
      </p:sp>
      <p:sp>
        <p:nvSpPr>
          <p:cNvPr id="6" name="Footer Placeholder 5"/>
          <p:cNvSpPr>
            <a:spLocks noGrp="1"/>
          </p:cNvSpPr>
          <p:nvPr>
            <p:ph type="ftr" sz="quarter" idx="11"/>
          </p:nvPr>
        </p:nvSpPr>
        <p:spPr/>
        <p:txBody>
          <a:bodyPr/>
          <a:lstStyle/>
          <a:p>
            <a:endParaRPr lang="en-US" noProof="0" dirty="0"/>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1903" y="1486603"/>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0909" y="3128471"/>
            <a:ext cx="3023213"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1587" y="3128471"/>
            <a:ext cx="3023213" cy="1906565"/>
          </a:xfrm>
        </p:spPr>
        <p:txBody>
          <a:bodyPr anchor="ct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4692" y="5144980"/>
            <a:ext cx="3035647" cy="807405"/>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smtClean="0"/>
              <a:t>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247" y="5144979"/>
            <a:ext cx="3035647" cy="807405"/>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smtClean="0"/>
              <a:t>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2909" y="5144979"/>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5727" y="5144979"/>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572" y="1617664"/>
            <a:ext cx="9615886" cy="1336675"/>
          </a:xfrm>
        </p:spPr>
        <p:txBody>
          <a:bodyPr>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920759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noProof="0" smtClean="0"/>
              <a:t>Click to edit Master title style</a:t>
            </a:r>
            <a:endParaRPr lang="en-US" noProof="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smtClean="0"/>
              <a:t>Edit Master text styles</a:t>
            </a:r>
          </a:p>
        </p:txBody>
      </p:sp>
      <p:sp>
        <p:nvSpPr>
          <p:cNvPr id="5" name="Date Placeholder 4"/>
          <p:cNvSpPr>
            <a:spLocks noGrp="1"/>
          </p:cNvSpPr>
          <p:nvPr>
            <p:ph type="dt" sz="half" idx="10"/>
          </p:nvPr>
        </p:nvSpPr>
        <p:spPr>
          <a:xfrm>
            <a:off x="7234185" y="6332579"/>
            <a:ext cx="4314728" cy="320123"/>
          </a:xfrm>
        </p:spPr>
        <p:txBody>
          <a:bodyPr/>
          <a:lstStyle>
            <a:lvl1pPr algn="r">
              <a:defRPr/>
            </a:lvl1pPr>
          </a:lstStyle>
          <a:p>
            <a:endParaRPr lang="en-US" noProof="0" dirty="0"/>
          </a:p>
        </p:txBody>
      </p:sp>
      <p:sp>
        <p:nvSpPr>
          <p:cNvPr id="6" name="Footer Placeholder 5"/>
          <p:cNvSpPr>
            <a:spLocks noGrp="1"/>
          </p:cNvSpPr>
          <p:nvPr>
            <p:ph type="ftr" sz="quarter" idx="11"/>
          </p:nvPr>
        </p:nvSpPr>
        <p:spPr>
          <a:xfrm>
            <a:off x="1447005" y="6332579"/>
            <a:ext cx="5539561" cy="320931"/>
          </a:xfrm>
        </p:spPr>
        <p:txBody>
          <a:bodyPr/>
          <a:lstStyle/>
          <a:p>
            <a:endParaRPr lang="en-US" noProof="0"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50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979613" y="1828800"/>
            <a:ext cx="4419599"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704015" y="1828800"/>
            <a:ext cx="4419600"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FD82905-3DC5-49B9-B8B8-9D80D3609DB5}" type="datetime1">
              <a:rPr lang="en-US" smtClean="0"/>
              <a:t>5/17/2021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97802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7802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70547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70547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59825298-A6F6-4AF2-832C-941EFA52AF9B}" type="datetime1">
              <a:rPr lang="en-US" smtClean="0"/>
              <a:t>5/17/2021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91EE3D8C-3438-4368-AD19-D5CB0C52B1DD}" type="datetime1">
              <a:rPr lang="en-US" smtClean="0"/>
              <a:t>5/17/2021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Large ocean wave (semitransparent)" title="Ocean Wav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
        <p:nvSpPr>
          <p:cNvPr id="3" name="Footer Placeholder 2"/>
          <p:cNvSpPr>
            <a:spLocks noGrp="1"/>
          </p:cNvSpPr>
          <p:nvPr>
            <p:ph type="ftr" sz="quarter" idx="11"/>
          </p:nvPr>
        </p:nvSpPr>
        <p:spPr/>
        <p:txBody>
          <a:bodyPr/>
          <a:lstStyle/>
          <a:p>
            <a:r>
              <a:rPr lang="en-US"/>
              <a:t>Add a footer</a:t>
            </a:r>
            <a:endParaRPr/>
          </a:p>
        </p:txBody>
      </p:sp>
      <p:sp>
        <p:nvSpPr>
          <p:cNvPr id="2" name="Date Placeholder 1"/>
          <p:cNvSpPr>
            <a:spLocks noGrp="1"/>
          </p:cNvSpPr>
          <p:nvPr>
            <p:ph type="dt" sz="half" idx="10"/>
          </p:nvPr>
        </p:nvSpPr>
        <p:spPr/>
        <p:txBody>
          <a:bodyPr/>
          <a:lstStyle/>
          <a:p>
            <a:fld id="{5A41D785-D6D8-40F1-B2DD-0E2019A27A22}" type="datetime1">
              <a:rPr lang="en-US" smtClean="0"/>
              <a:t>5/17/2021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7"/>
          </a:xfrm>
        </p:spPr>
        <p:txBody>
          <a:bodyPr anchor="b">
            <a:noAutofit/>
          </a:bodyPr>
          <a:lstStyle>
            <a:lvl1pPr algn="l">
              <a:lnSpc>
                <a:spcPct val="80000"/>
              </a:lnSpc>
              <a:defRPr sz="3600" b="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6094414" y="588963"/>
            <a:ext cx="5486400" cy="558006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C05A9A06-02F9-41CB-8208-185A65D60B96}" type="datetime1">
              <a:rPr lang="en-US" smtClean="0"/>
              <a:t>5/17/2021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8"/>
          </a:xfrm>
        </p:spPr>
        <p:txBody>
          <a:bodyPr anchor="b">
            <a:normAutofit/>
          </a:bodyPr>
          <a:lstStyle>
            <a:lvl1pPr algn="l">
              <a:lnSpc>
                <a:spcPct val="80000"/>
              </a:lnSpc>
              <a:defRPr sz="3600" b="0" i="0" baseline="0">
                <a:solidFill>
                  <a:schemeClr val="tx1"/>
                </a:solidFill>
              </a:defRPr>
            </a:lvl1pPr>
          </a:lstStyle>
          <a:p>
            <a:r>
              <a:rPr lang="en-US" smtClean="0"/>
              <a:t>Click to edit Master title style</a:t>
            </a:r>
            <a:endParaRPr/>
          </a:p>
        </p:txBody>
      </p:sp>
      <p:sp>
        <p:nvSpPr>
          <p:cNvPr id="8" name="Rectangle 7"/>
          <p:cNvSpPr/>
          <p:nvPr/>
        </p:nvSpPr>
        <p:spPr>
          <a:xfrm>
            <a:off x="6094461"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6307494" y="805658"/>
            <a:ext cx="5060286" cy="5146672"/>
          </a:xfrm>
          <a:solidFill>
            <a:schemeClr val="bg2"/>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3E2E051B-B340-4A72-AC7D-8FDFBF03EE12}" type="datetime1">
              <a:rPr lang="en-US" smtClean="0"/>
              <a:t>5/17/2021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Picture 6" descr="Large ocean wave (semitransparent)" title="Ocean Wav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pic>
        <p:nvPicPr>
          <p:cNvPr id="10" name="Picture 9" descr="Large ocean wave"/>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 y="0"/>
            <a:ext cx="1234758" cy="6857942"/>
          </a:xfrm>
          <a:prstGeom prst="rect">
            <a:avLst/>
          </a:prstGeom>
        </p:spPr>
      </p:pic>
      <p:sp>
        <p:nvSpPr>
          <p:cNvPr id="9" name="Rectangle 8"/>
          <p:cNvSpPr/>
          <p:nvPr/>
        </p:nvSpPr>
        <p:spPr>
          <a:xfrm>
            <a:off x="1006156"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979612" y="381000"/>
            <a:ext cx="9144001"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979612" y="1828800"/>
            <a:ext cx="9144001" cy="4419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979611" y="6400800"/>
            <a:ext cx="5954834"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6B85D658-8C58-46F3-AA54-0ED74F8B4CDC}" type="datetime1">
              <a:rPr lang="en-US" smtClean="0"/>
              <a:pPr/>
              <a:t>5/17/2021</a:t>
            </a:fld>
            <a:endParaRPr lang="en-US" dirty="0"/>
          </a:p>
        </p:txBody>
      </p:sp>
      <p:sp>
        <p:nvSpPr>
          <p:cNvPr id="6" name="Slide Number Placeholder 5"/>
          <p:cNvSpPr>
            <a:spLocks noGrp="1"/>
          </p:cNvSpPr>
          <p:nvPr>
            <p:ph type="sldNum" sz="quarter" idx="4"/>
          </p:nvPr>
        </p:nvSpPr>
        <p:spPr>
          <a:xfrm>
            <a:off x="10056811" y="6400800"/>
            <a:ext cx="1066802"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2"/>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02E22-0381-489F-A62F-CEBE916AB691}" type="datetimeFigureOut">
              <a:rPr lang="en-US" smtClean="0">
                <a:solidFill>
                  <a:prstClr val="black">
                    <a:tint val="75000"/>
                  </a:prstClr>
                </a:solidFill>
              </a:rPr>
              <a:pPr/>
              <a:t>5/17/2021</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2"/>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2"/>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4570F-C6A9-4DAF-A999-A5886C7BA2F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1448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103"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25" indent="-228525" algn="l" defTabSz="914103"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77" indent="-228525" algn="l" defTabSz="914103"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28" indent="-228525" algn="l" defTabSz="91410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680"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32"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783"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834"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885"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937" indent="-228525"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03" rtl="0" eaLnBrk="1" latinLnBrk="0" hangingPunct="1">
        <a:defRPr sz="1799" kern="1200">
          <a:solidFill>
            <a:schemeClr val="tx1"/>
          </a:solidFill>
          <a:latin typeface="+mn-lt"/>
          <a:ea typeface="+mn-ea"/>
          <a:cs typeface="+mn-cs"/>
        </a:defRPr>
      </a:lvl1pPr>
      <a:lvl2pPr marL="457052" algn="l" defTabSz="914103" rtl="0" eaLnBrk="1" latinLnBrk="0" hangingPunct="1">
        <a:defRPr sz="1799" kern="1200">
          <a:solidFill>
            <a:schemeClr val="tx1"/>
          </a:solidFill>
          <a:latin typeface="+mn-lt"/>
          <a:ea typeface="+mn-ea"/>
          <a:cs typeface="+mn-cs"/>
        </a:defRPr>
      </a:lvl2pPr>
      <a:lvl3pPr marL="914103" algn="l" defTabSz="914103" rtl="0" eaLnBrk="1" latinLnBrk="0" hangingPunct="1">
        <a:defRPr sz="1799" kern="1200">
          <a:solidFill>
            <a:schemeClr val="tx1"/>
          </a:solidFill>
          <a:latin typeface="+mn-lt"/>
          <a:ea typeface="+mn-ea"/>
          <a:cs typeface="+mn-cs"/>
        </a:defRPr>
      </a:lvl3pPr>
      <a:lvl4pPr marL="1371155" algn="l" defTabSz="914103" rtl="0" eaLnBrk="1" latinLnBrk="0" hangingPunct="1">
        <a:defRPr sz="1799" kern="1200">
          <a:solidFill>
            <a:schemeClr val="tx1"/>
          </a:solidFill>
          <a:latin typeface="+mn-lt"/>
          <a:ea typeface="+mn-ea"/>
          <a:cs typeface="+mn-cs"/>
        </a:defRPr>
      </a:lvl4pPr>
      <a:lvl5pPr marL="1828205" algn="l" defTabSz="914103" rtl="0" eaLnBrk="1" latinLnBrk="0" hangingPunct="1">
        <a:defRPr sz="1799" kern="1200">
          <a:solidFill>
            <a:schemeClr val="tx1"/>
          </a:solidFill>
          <a:latin typeface="+mn-lt"/>
          <a:ea typeface="+mn-ea"/>
          <a:cs typeface="+mn-cs"/>
        </a:defRPr>
      </a:lvl5pPr>
      <a:lvl6pPr marL="2285257" algn="l" defTabSz="914103" rtl="0" eaLnBrk="1" latinLnBrk="0" hangingPunct="1">
        <a:defRPr sz="1799" kern="1200">
          <a:solidFill>
            <a:schemeClr val="tx1"/>
          </a:solidFill>
          <a:latin typeface="+mn-lt"/>
          <a:ea typeface="+mn-ea"/>
          <a:cs typeface="+mn-cs"/>
        </a:defRPr>
      </a:lvl6pPr>
      <a:lvl7pPr marL="2742308" algn="l" defTabSz="914103" rtl="0" eaLnBrk="1" latinLnBrk="0" hangingPunct="1">
        <a:defRPr sz="1799" kern="1200">
          <a:solidFill>
            <a:schemeClr val="tx1"/>
          </a:solidFill>
          <a:latin typeface="+mn-lt"/>
          <a:ea typeface="+mn-ea"/>
          <a:cs typeface="+mn-cs"/>
        </a:defRPr>
      </a:lvl7pPr>
      <a:lvl8pPr marL="3199360" algn="l" defTabSz="914103" rtl="0" eaLnBrk="1" latinLnBrk="0" hangingPunct="1">
        <a:defRPr sz="1799" kern="1200">
          <a:solidFill>
            <a:schemeClr val="tx1"/>
          </a:solidFill>
          <a:latin typeface="+mn-lt"/>
          <a:ea typeface="+mn-ea"/>
          <a:cs typeface="+mn-cs"/>
        </a:defRPr>
      </a:lvl8pPr>
      <a:lvl9pPr marL="3656412" algn="l" defTabSz="914103"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88825" cy="742950"/>
          </a:xfrm>
          <a:prstGeom prst="rect">
            <a:avLst/>
          </a:prstGeom>
        </p:spPr>
      </p:pic>
      <p:sp>
        <p:nvSpPr>
          <p:cNvPr id="2" name="Title Placeholder 1"/>
          <p:cNvSpPr>
            <a:spLocks noGrp="1"/>
          </p:cNvSpPr>
          <p:nvPr>
            <p:ph type="title"/>
          </p:nvPr>
        </p:nvSpPr>
        <p:spPr>
          <a:xfrm>
            <a:off x="1294026" y="804520"/>
            <a:ext cx="9600774" cy="1049235"/>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294026" y="2015733"/>
            <a:ext cx="9600774" cy="3450613"/>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7394997" y="6340794"/>
            <a:ext cx="3499803" cy="309201"/>
          </a:xfrm>
          <a:prstGeom prst="rect">
            <a:avLst/>
          </a:prstGeom>
        </p:spPr>
        <p:txBody>
          <a:bodyPr vert="horz" lIns="91440" tIns="45720" rIns="91440" bIns="45720" rtlCol="0" anchor="ctr"/>
          <a:lstStyle>
            <a:lvl1pPr algn="r">
              <a:defRPr sz="1000">
                <a:solidFill>
                  <a:schemeClr val="bg1"/>
                </a:solidFill>
              </a:defRPr>
            </a:lvl1pPr>
          </a:lstStyle>
          <a:p>
            <a:endParaRPr lang="en-US" noProof="0" dirty="0"/>
          </a:p>
        </p:txBody>
      </p:sp>
      <p:sp>
        <p:nvSpPr>
          <p:cNvPr id="5" name="Footer Placeholder 4"/>
          <p:cNvSpPr>
            <a:spLocks noGrp="1"/>
          </p:cNvSpPr>
          <p:nvPr>
            <p:ph type="ftr" sz="quarter" idx="3"/>
          </p:nvPr>
        </p:nvSpPr>
        <p:spPr>
          <a:xfrm>
            <a:off x="1294027" y="6339731"/>
            <a:ext cx="5937289" cy="309201"/>
          </a:xfrm>
          <a:prstGeom prst="rect">
            <a:avLst/>
          </a:prstGeom>
        </p:spPr>
        <p:txBody>
          <a:bodyPr vert="horz" lIns="91440" tIns="45720" rIns="91440" bIns="45720" rtlCol="0" anchor="ctr"/>
          <a:lstStyle>
            <a:lvl1pPr algn="l">
              <a:defRPr sz="1000">
                <a:solidFill>
                  <a:schemeClr val="bg1"/>
                </a:solidFill>
              </a:defRPr>
            </a:lvl1pPr>
          </a:lstStyle>
          <a:p>
            <a:endParaRPr lang="en-US" noProof="0" dirty="0"/>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14537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a:xfrm>
            <a:off x="2061964" y="1700808"/>
            <a:ext cx="10126860" cy="1798512"/>
          </a:xfrm>
        </p:spPr>
        <p:txBody>
          <a:bodyPr>
            <a:noAutofit/>
          </a:bodyPr>
          <a:lstStyle/>
          <a:p>
            <a:r>
              <a:rPr lang="en-US" sz="5400" b="1" cap="none" dirty="0">
                <a:latin typeface="OCR A Extended" panose="02010509020102010303" pitchFamily="50" charset="0"/>
              </a:rPr>
              <a:t/>
            </a:r>
            <a:br>
              <a:rPr lang="en-US" sz="5400" b="1" cap="none" dirty="0">
                <a:latin typeface="OCR A Extended" panose="02010509020102010303" pitchFamily="50" charset="0"/>
              </a:rPr>
            </a:br>
            <a:r>
              <a:rPr lang="en-US" sz="5400" b="1" cap="none" dirty="0">
                <a:latin typeface="OCR A Extended" panose="02010509020102010303" pitchFamily="50" charset="0"/>
              </a:rPr>
              <a:t/>
            </a:r>
            <a:br>
              <a:rPr lang="en-US" sz="5400" b="1" cap="none" dirty="0">
                <a:latin typeface="OCR A Extended" panose="02010509020102010303" pitchFamily="50" charset="0"/>
              </a:rPr>
            </a:br>
            <a:r>
              <a:rPr lang="en-US" sz="5400" b="1" cap="none" dirty="0">
                <a:latin typeface="OCR A Extended" panose="02010509020102010303" pitchFamily="50" charset="0"/>
              </a:rPr>
              <a:t>INTRODUCTION TO CYBER </a:t>
            </a:r>
            <a:r>
              <a:rPr lang="en-US" sz="5400" b="1" cap="none" dirty="0" smtClean="0">
                <a:latin typeface="OCR A Extended" panose="02010509020102010303" pitchFamily="50" charset="0"/>
              </a:rPr>
              <a:t/>
            </a:r>
            <a:br>
              <a:rPr lang="en-US" sz="5400" b="1" cap="none" dirty="0" smtClean="0">
                <a:latin typeface="OCR A Extended" panose="02010509020102010303" pitchFamily="50" charset="0"/>
              </a:rPr>
            </a:br>
            <a:r>
              <a:rPr lang="en-US" sz="5400" b="1" cap="none" dirty="0" smtClean="0">
                <a:latin typeface="OCR A Extended" panose="02010509020102010303" pitchFamily="50" charset="0"/>
              </a:rPr>
              <a:t>SECURITY</a:t>
            </a:r>
            <a:r>
              <a:rPr lang="en-US" sz="5400" b="1" cap="none" dirty="0">
                <a:latin typeface="OCR A Extended" panose="02010509020102010303" pitchFamily="50" charset="0"/>
              </a:rPr>
              <a:t>.</a:t>
            </a:r>
            <a:endParaRPr lang="en-US" sz="5400" dirty="0"/>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09836" y="2204864"/>
            <a:ext cx="1439625" cy="1439625"/>
          </a:xfrm>
          <a:prstGeom prst="rect">
            <a:avLst/>
          </a:prstGeom>
        </p:spPr>
      </p:pic>
      <p:sp>
        <p:nvSpPr>
          <p:cNvPr id="4" name="Slide Number Placeholder 19">
            <a:extLst>
              <a:ext uri="{FF2B5EF4-FFF2-40B4-BE49-F238E27FC236}">
                <a16:creationId xmlns:a16="http://schemas.microsoft.com/office/drawing/2014/main" id="{3AEC0301-E9AA-4478-9E23-C372DBDCE653}"/>
              </a:ext>
            </a:extLst>
          </p:cNvPr>
          <p:cNvSpPr txBox="1">
            <a:spLocks/>
          </p:cNvSpPr>
          <p:nvPr/>
        </p:nvSpPr>
        <p:spPr>
          <a:xfrm>
            <a:off x="7394997" y="6340794"/>
            <a:ext cx="3499803" cy="30920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PAGE </a:t>
            </a:r>
            <a:fld id="{4A9B5881-4007-4345-955A-79C2656F0C49}" type="slidenum">
              <a:rPr lang="en-US" smtClean="0"/>
              <a:pPr/>
              <a:t>1</a:t>
            </a:fld>
            <a:endParaRPr lang="en-US" dirty="0"/>
          </a:p>
        </p:txBody>
      </p:sp>
    </p:spTree>
    <p:extLst>
      <p:ext uri="{BB962C8B-B14F-4D97-AF65-F5344CB8AC3E}">
        <p14:creationId xmlns:p14="http://schemas.microsoft.com/office/powerpoint/2010/main" val="1458022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6970" y="1052736"/>
            <a:ext cx="9181854" cy="5040559"/>
          </a:xfrm>
        </p:spPr>
        <p:txBody>
          <a:bodyPr>
            <a:normAutofit/>
          </a:bodyPr>
          <a:lstStyle/>
          <a:p>
            <a:pPr marL="0" lvl="0" indent="0">
              <a:buNone/>
            </a:pPr>
            <a:r>
              <a:rPr lang="en-US" sz="2000" b="1" dirty="0">
                <a:latin typeface="OCR A Extended" panose="02010509020102010303" pitchFamily="50" charset="0"/>
              </a:rPr>
              <a:t>Let's look at some examples to put the </a:t>
            </a:r>
            <a:r>
              <a:rPr lang="en-US" sz="2000" b="1" dirty="0" smtClean="0">
                <a:latin typeface="OCR A Extended" panose="02010509020102010303" pitchFamily="50" charset="0"/>
              </a:rPr>
              <a:t>cyber </a:t>
            </a:r>
            <a:r>
              <a:rPr lang="en-US" sz="2000" b="1" dirty="0">
                <a:latin typeface="OCR A Extended" panose="02010509020102010303" pitchFamily="50" charset="0"/>
              </a:rPr>
              <a:t>security objectives into </a:t>
            </a:r>
            <a:r>
              <a:rPr lang="en-US" sz="2000" b="1" dirty="0" smtClean="0">
                <a:latin typeface="OCR A Extended" panose="02010509020102010303" pitchFamily="50" charset="0"/>
              </a:rPr>
              <a:t>context.</a:t>
            </a:r>
          </a:p>
          <a:p>
            <a:pPr marL="0" lvl="0" indent="0">
              <a:buNone/>
            </a:pPr>
            <a:endParaRPr lang="en-US" sz="2000" dirty="0" smtClean="0">
              <a:latin typeface="OCR A Extended" panose="02010509020102010303" pitchFamily="50" charset="0"/>
            </a:endParaRPr>
          </a:p>
          <a:p>
            <a:pPr marL="0" indent="0">
              <a:buNone/>
            </a:pPr>
            <a:r>
              <a:rPr lang="en-US" sz="2000" b="1" dirty="0" smtClean="0">
                <a:latin typeface="OCR A Extended" panose="02010509020102010303" pitchFamily="50" charset="0"/>
              </a:rPr>
              <a:t>Integrity</a:t>
            </a:r>
            <a:r>
              <a:rPr lang="en-US" sz="2000" dirty="0" smtClean="0">
                <a:latin typeface="OCR A Extended" panose="02010509020102010303" pitchFamily="50" charset="0"/>
              </a:rPr>
              <a:t> </a:t>
            </a:r>
            <a:r>
              <a:rPr lang="en-US" sz="2000" dirty="0">
                <a:latin typeface="OCR A Extended" panose="02010509020102010303" pitchFamily="50" charset="0"/>
              </a:rPr>
              <a:t>may be the most important objective for banks</a:t>
            </a:r>
            <a:r>
              <a:rPr lang="en-US" sz="2000" dirty="0" smtClean="0">
                <a:latin typeface="OCR A Extended" panose="02010509020102010303" pitchFamily="50" charset="0"/>
              </a:rPr>
              <a:t>.</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Think </a:t>
            </a:r>
            <a:r>
              <a:rPr lang="en-US" sz="2000" dirty="0">
                <a:latin typeface="OCR A Extended" panose="02010509020102010303" pitchFamily="50" charset="0"/>
              </a:rPr>
              <a:t>about if you spent USD $10 on a pizza. You would not be particularly concerned about this transaction being confidential. However, if the transaction is altered and you end up spending USD $10,000 instead, then you would be in serious financial trouble. Should this happen at scale for your bank, it could cease operating as a result of a loss of trust. </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a:t>
            </a:r>
            <a:r>
              <a:rPr lang="en-US" sz="4800" cap="none" dirty="0" smtClean="0">
                <a:solidFill>
                  <a:prstClr val="white"/>
                </a:solidFill>
                <a:latin typeface="OCR A Extended" panose="02010509020102010303" pitchFamily="50" charset="0"/>
              </a:rPr>
              <a:t>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a:t>
            </a:fld>
            <a:endParaRPr lang="en-US" sz="1799">
              <a:solidFill>
                <a:prstClr val="black">
                  <a:tint val="75000"/>
                </a:prstClr>
              </a:solidFill>
              <a:latin typeface="Gill Sans MT"/>
            </a:endParaRPr>
          </a:p>
        </p:txBody>
      </p:sp>
      <p:sp>
        <p:nvSpPr>
          <p:cNvPr id="6" name="Title 1"/>
          <p:cNvSpPr txBox="1">
            <a:spLocks/>
          </p:cNvSpPr>
          <p:nvPr/>
        </p:nvSpPr>
        <p:spPr>
          <a:xfrm>
            <a:off x="8901" y="1052736"/>
            <a:ext cx="2989167" cy="511256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2800" b="1" cap="none" dirty="0" smtClean="0">
              <a:solidFill>
                <a:prstClr val="white"/>
              </a:solidFill>
              <a:latin typeface="OCR A Extended" panose="02010509020102010303" pitchFamily="50" charset="0"/>
            </a:endParaRPr>
          </a:p>
          <a:p>
            <a:pPr algn="ctr"/>
            <a:endParaRPr lang="en-US" sz="2800" b="1" cap="none" dirty="0">
              <a:solidFill>
                <a:prstClr val="white"/>
              </a:solidFill>
              <a:latin typeface="OCR A Extended" panose="02010509020102010303" pitchFamily="50" charset="0"/>
            </a:endParaRPr>
          </a:p>
          <a:p>
            <a:pPr algn="ctr"/>
            <a:r>
              <a:rPr lang="en-US" sz="2800" b="1" cap="none" dirty="0" smtClean="0">
                <a:solidFill>
                  <a:prstClr val="white"/>
                </a:solidFill>
                <a:latin typeface="OCR A Extended" panose="02010509020102010303" pitchFamily="50" charset="0"/>
              </a:rPr>
              <a:t>Integrity</a:t>
            </a:r>
            <a:endParaRPr lang="en-US" sz="2800"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1048759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988840"/>
            <a:ext cx="12188824" cy="4104456"/>
          </a:xfrm>
        </p:spPr>
        <p:txBody>
          <a:bodyPr>
            <a:normAutofit/>
          </a:bodyPr>
          <a:lstStyle/>
          <a:p>
            <a:pPr marL="0" indent="0">
              <a:buNone/>
            </a:pPr>
            <a:r>
              <a:rPr lang="en-US" sz="1800" b="1" dirty="0" smtClean="0">
                <a:latin typeface="OCR A Extended" panose="02010509020102010303" pitchFamily="50" charset="0"/>
              </a:rPr>
              <a:t>Cyber Criminals</a:t>
            </a:r>
          </a:p>
          <a:p>
            <a:pPr marL="0" indent="0">
              <a:buNone/>
            </a:pPr>
            <a:r>
              <a:rPr lang="en-US" sz="1800" dirty="0">
                <a:latin typeface="OCR A Extended" panose="02010509020102010303" pitchFamily="50" charset="0"/>
              </a:rPr>
              <a:t>Cybercriminals are individual or group of people who use technology to commit cybercrime with the intention of stealing sensitive company information or personal data and generating profits. </a:t>
            </a:r>
          </a:p>
          <a:p>
            <a:pPr marL="0" indent="0">
              <a:buNone/>
            </a:pPr>
            <a:endParaRPr lang="en-US" sz="1800" dirty="0">
              <a:latin typeface="OCR A Extended" panose="02010509020102010303" pitchFamily="50" charset="0"/>
            </a:endParaRPr>
          </a:p>
        </p:txBody>
      </p:sp>
      <p:sp>
        <p:nvSpPr>
          <p:cNvPr id="6" name="Title 1"/>
          <p:cNvSpPr txBox="1">
            <a:spLocks/>
          </p:cNvSpPr>
          <p:nvPr/>
        </p:nvSpPr>
        <p:spPr>
          <a:xfrm>
            <a:off x="1" y="1208490"/>
            <a:ext cx="4294211" cy="780350"/>
          </a:xfrm>
          <a:prstGeom prst="rect">
            <a:avLst/>
          </a:prstGeom>
          <a:solidFill>
            <a:schemeClr val="accent2">
              <a:lumMod val="50000"/>
            </a:schemeClr>
          </a:solidFill>
        </p:spPr>
        <p:txBody>
          <a:bodyPr vert="horz" lIns="91440" tIns="45720" rIns="91440" bIns="45720" rtlCol="0" anchor="t">
            <a:normAutofit fontScale="92500"/>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CYBER CRIMINALS </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9348026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988839"/>
            <a:ext cx="12188825" cy="1907621"/>
          </a:xfrm>
        </p:spPr>
        <p:txBody>
          <a:bodyPr>
            <a:normAutofit/>
          </a:bodyPr>
          <a:lstStyle/>
          <a:p>
            <a:pPr marL="0" indent="0">
              <a:buNone/>
            </a:pPr>
            <a:endParaRPr lang="en-US" sz="1800" b="1" dirty="0" smtClean="0">
              <a:latin typeface="OCR A Extended" panose="02010509020102010303" pitchFamily="50" charset="0"/>
            </a:endParaRPr>
          </a:p>
          <a:p>
            <a:pPr marL="0" indent="0">
              <a:buNone/>
            </a:pPr>
            <a:endParaRPr lang="en-US" sz="1800" b="1" dirty="0">
              <a:latin typeface="OCR A Extended" panose="02010509020102010303" pitchFamily="50" charset="0"/>
            </a:endParaRPr>
          </a:p>
          <a:p>
            <a:pPr marL="0" indent="0">
              <a:buNone/>
            </a:pPr>
            <a:r>
              <a:rPr lang="en-US" sz="1800" b="1" dirty="0">
                <a:latin typeface="OCR A Extended" panose="02010509020102010303" pitchFamily="50" charset="0"/>
              </a:rPr>
              <a:t>Profile of a Cyber Criminals</a:t>
            </a:r>
          </a:p>
        </p:txBody>
      </p:sp>
      <p:graphicFrame>
        <p:nvGraphicFramePr>
          <p:cNvPr id="2" name="Table 1"/>
          <p:cNvGraphicFramePr>
            <a:graphicFrameLocks noGrp="1"/>
          </p:cNvGraphicFramePr>
          <p:nvPr>
            <p:extLst>
              <p:ext uri="{D42A27DB-BD31-4B8C-83A1-F6EECF244321}">
                <p14:modId xmlns:p14="http://schemas.microsoft.com/office/powerpoint/2010/main" val="3088084745"/>
              </p:ext>
            </p:extLst>
          </p:nvPr>
        </p:nvGraphicFramePr>
        <p:xfrm>
          <a:off x="0" y="3896461"/>
          <a:ext cx="12188824" cy="2124827"/>
        </p:xfrm>
        <a:graphic>
          <a:graphicData uri="http://schemas.openxmlformats.org/drawingml/2006/table">
            <a:tbl>
              <a:tblPr firstRow="1" bandRow="1">
                <a:tableStyleId>{5C22544A-7EE6-4342-B048-85BDC9FD1C3A}</a:tableStyleId>
              </a:tblPr>
              <a:tblGrid>
                <a:gridCol w="6094412">
                  <a:extLst>
                    <a:ext uri="{9D8B030D-6E8A-4147-A177-3AD203B41FA5}">
                      <a16:colId xmlns:a16="http://schemas.microsoft.com/office/drawing/2014/main" val="1843049833"/>
                    </a:ext>
                  </a:extLst>
                </a:gridCol>
                <a:gridCol w="6094412">
                  <a:extLst>
                    <a:ext uri="{9D8B030D-6E8A-4147-A177-3AD203B41FA5}">
                      <a16:colId xmlns:a16="http://schemas.microsoft.com/office/drawing/2014/main" val="3660343775"/>
                    </a:ext>
                  </a:extLst>
                </a:gridCol>
              </a:tblGrid>
              <a:tr h="372292">
                <a:tc>
                  <a:txBody>
                    <a:bodyPr/>
                    <a:lstStyle/>
                    <a:p>
                      <a:pPr algn="ctr" fontAlgn="t"/>
                      <a:r>
                        <a:rPr lang="en-GB" b="1" dirty="0">
                          <a:solidFill>
                            <a:schemeClr val="bg1"/>
                          </a:solidFill>
                          <a:effectLst/>
                        </a:rPr>
                        <a:t>Who are they?</a:t>
                      </a:r>
                    </a:p>
                  </a:txBody>
                  <a:tcPr marL="76200" marR="76200" marT="76200" marB="76200"/>
                </a:tc>
                <a:tc>
                  <a:txBody>
                    <a:bodyPr/>
                    <a:lstStyle/>
                    <a:p>
                      <a:pPr algn="ctr" fontAlgn="t"/>
                      <a:r>
                        <a:rPr lang="en-GB" b="1" dirty="0">
                          <a:solidFill>
                            <a:schemeClr val="bg1"/>
                          </a:solidFill>
                          <a:effectLst/>
                        </a:rPr>
                        <a:t>What is their objective?</a:t>
                      </a:r>
                    </a:p>
                  </a:txBody>
                  <a:tcPr marL="76200" marR="76200" marT="76200" marB="76200"/>
                </a:tc>
                <a:extLst>
                  <a:ext uri="{0D108BD9-81ED-4DB2-BD59-A6C34878D82A}">
                    <a16:rowId xmlns:a16="http://schemas.microsoft.com/office/drawing/2014/main" val="2411617114"/>
                  </a:ext>
                </a:extLst>
              </a:tr>
              <a:tr h="444994">
                <a:tc>
                  <a:txBody>
                    <a:bodyPr/>
                    <a:lstStyle/>
                    <a:p>
                      <a:pPr algn="ctr" fontAlgn="t"/>
                      <a:r>
                        <a:rPr lang="en-US" dirty="0">
                          <a:effectLst/>
                        </a:rPr>
                        <a:t>Groups of people in national and international teams</a:t>
                      </a:r>
                    </a:p>
                  </a:txBody>
                  <a:tcPr marL="76200" marR="76200" marT="76200" marB="76200"/>
                </a:tc>
                <a:tc>
                  <a:txBody>
                    <a:bodyPr/>
                    <a:lstStyle/>
                    <a:p>
                      <a:pPr algn="ctr" fontAlgn="t"/>
                      <a:r>
                        <a:rPr lang="en-GB">
                          <a:effectLst/>
                        </a:rPr>
                        <a:t>Driven by financial motivations</a:t>
                      </a:r>
                    </a:p>
                  </a:txBody>
                  <a:tcPr marL="76200" marR="76200" marT="76200" marB="76200"/>
                </a:tc>
                <a:extLst>
                  <a:ext uri="{0D108BD9-81ED-4DB2-BD59-A6C34878D82A}">
                    <a16:rowId xmlns:a16="http://schemas.microsoft.com/office/drawing/2014/main" val="3986365710"/>
                  </a:ext>
                </a:extLst>
              </a:tr>
              <a:tr h="372292">
                <a:tc>
                  <a:txBody>
                    <a:bodyPr/>
                    <a:lstStyle/>
                    <a:p>
                      <a:pPr algn="ctr" fontAlgn="t"/>
                      <a:r>
                        <a:rPr lang="en-US" b="1" dirty="0">
                          <a:solidFill>
                            <a:schemeClr val="bg1"/>
                          </a:solidFill>
                          <a:effectLst/>
                        </a:rPr>
                        <a:t>What resource do they have?</a:t>
                      </a:r>
                    </a:p>
                  </a:txBody>
                  <a:tcPr marL="76200" marR="76200" marT="76200" marB="76200">
                    <a:solidFill>
                      <a:schemeClr val="accent1"/>
                    </a:solidFill>
                  </a:tcPr>
                </a:tc>
                <a:tc>
                  <a:txBody>
                    <a:bodyPr/>
                    <a:lstStyle/>
                    <a:p>
                      <a:pPr algn="ctr" fontAlgn="t"/>
                      <a:r>
                        <a:rPr lang="en-US" b="1" dirty="0">
                          <a:solidFill>
                            <a:schemeClr val="bg1"/>
                          </a:solidFill>
                          <a:effectLst/>
                        </a:rPr>
                        <a:t>How do you protect against them?</a:t>
                      </a:r>
                    </a:p>
                  </a:txBody>
                  <a:tcPr marL="76200" marR="76200" marT="76200" marB="76200">
                    <a:solidFill>
                      <a:schemeClr val="accent1"/>
                    </a:solidFill>
                  </a:tcPr>
                </a:tc>
                <a:extLst>
                  <a:ext uri="{0D108BD9-81ED-4DB2-BD59-A6C34878D82A}">
                    <a16:rowId xmlns:a16="http://schemas.microsoft.com/office/drawing/2014/main" val="2017970434"/>
                  </a:ext>
                </a:extLst>
              </a:tr>
              <a:tr h="826647">
                <a:tc>
                  <a:txBody>
                    <a:bodyPr/>
                    <a:lstStyle/>
                    <a:p>
                      <a:pPr algn="ctr" fontAlgn="t"/>
                      <a:r>
                        <a:rPr lang="en-US">
                          <a:effectLst/>
                        </a:rPr>
                        <a:t>Broad range of tools and equipment, bought and traded on the dark web</a:t>
                      </a:r>
                    </a:p>
                  </a:txBody>
                  <a:tcPr marL="76200" marR="76200" marT="76200" marB="76200"/>
                </a:tc>
                <a:tc>
                  <a:txBody>
                    <a:bodyPr/>
                    <a:lstStyle/>
                    <a:p>
                      <a:pPr algn="ctr" fontAlgn="t"/>
                      <a:r>
                        <a:rPr lang="en-US" dirty="0">
                          <a:effectLst/>
                        </a:rPr>
                        <a:t>Need to have a fully trained workforce with protections around critical assets and back-ups</a:t>
                      </a:r>
                    </a:p>
                  </a:txBody>
                  <a:tcPr marL="76200" marR="76200" marT="76200" marB="76200"/>
                </a:tc>
                <a:extLst>
                  <a:ext uri="{0D108BD9-81ED-4DB2-BD59-A6C34878D82A}">
                    <a16:rowId xmlns:a16="http://schemas.microsoft.com/office/drawing/2014/main" val="3940200061"/>
                  </a:ext>
                </a:extLst>
              </a:tr>
            </a:tbl>
          </a:graphicData>
        </a:graphic>
      </p:graphicFrame>
      <p:sp>
        <p:nvSpPr>
          <p:cNvPr id="6" name="Title 1"/>
          <p:cNvSpPr txBox="1">
            <a:spLocks/>
          </p:cNvSpPr>
          <p:nvPr/>
        </p:nvSpPr>
        <p:spPr>
          <a:xfrm>
            <a:off x="1" y="1208490"/>
            <a:ext cx="4294211" cy="780350"/>
          </a:xfrm>
          <a:prstGeom prst="rect">
            <a:avLst/>
          </a:prstGeom>
          <a:solidFill>
            <a:schemeClr val="accent2">
              <a:lumMod val="50000"/>
            </a:schemeClr>
          </a:solidFill>
        </p:spPr>
        <p:txBody>
          <a:bodyPr vert="horz" lIns="91440" tIns="45720" rIns="91440" bIns="45720" rtlCol="0" anchor="t">
            <a:normAutofit fontScale="92500"/>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CYBER CRIMINALS </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1910472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276872"/>
            <a:ext cx="12188825" cy="3816424"/>
          </a:xfrm>
        </p:spPr>
        <p:txBody>
          <a:bodyPr>
            <a:normAutofit/>
          </a:bodyPr>
          <a:lstStyle/>
          <a:p>
            <a:pPr marL="0" indent="0">
              <a:buNone/>
            </a:pPr>
            <a:r>
              <a:rPr lang="en-US" sz="1800" b="1" dirty="0" smtClean="0">
                <a:latin typeface="OCR A Extended" panose="02010509020102010303" pitchFamily="50" charset="0"/>
              </a:rPr>
              <a:t>Nation </a:t>
            </a:r>
            <a:r>
              <a:rPr lang="en-US" sz="1800" b="1" dirty="0">
                <a:latin typeface="OCR A Extended" panose="02010509020102010303" pitchFamily="50" charset="0"/>
              </a:rPr>
              <a:t>state </a:t>
            </a:r>
            <a:r>
              <a:rPr lang="en-US" sz="1800" b="1" dirty="0" smtClean="0">
                <a:latin typeface="OCR A Extended" panose="02010509020102010303" pitchFamily="50" charset="0"/>
              </a:rPr>
              <a:t>hacker</a:t>
            </a:r>
          </a:p>
          <a:p>
            <a:pPr>
              <a:buFont typeface="Wingdings" panose="05000000000000000000" pitchFamily="2" charset="2"/>
              <a:buChar char="Ø"/>
            </a:pPr>
            <a:r>
              <a:rPr lang="en-US" sz="1800" dirty="0">
                <a:latin typeface="OCR A Extended" panose="02010509020102010303" pitchFamily="50" charset="0"/>
              </a:rPr>
              <a:t>Many military organizations around the </a:t>
            </a:r>
            <a:r>
              <a:rPr lang="en-US" sz="1800" dirty="0" smtClean="0">
                <a:latin typeface="OCR A Extended" panose="02010509020102010303" pitchFamily="50" charset="0"/>
              </a:rPr>
              <a:t>world </a:t>
            </a:r>
            <a:r>
              <a:rPr lang="en-US" sz="1800" dirty="0">
                <a:latin typeface="OCR A Extended" panose="02010509020102010303" pitchFamily="50" charset="0"/>
              </a:rPr>
              <a:t>now consider cyberspace a fifth sphere of conflict alongside sea, land, air, and space. </a:t>
            </a:r>
            <a:endParaRPr lang="en-US" sz="1800" dirty="0" smtClean="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Many </a:t>
            </a:r>
            <a:r>
              <a:rPr lang="en-US" sz="1800" dirty="0">
                <a:latin typeface="OCR A Extended" panose="02010509020102010303" pitchFamily="50" charset="0"/>
              </a:rPr>
              <a:t>nations have demonstrated the ability to project power across national borders to a great and expanding variety of consequences.</a:t>
            </a:r>
            <a:endParaRPr lang="en-US" sz="1800" dirty="0" smtClean="0">
              <a:latin typeface="OCR A Extended" panose="02010509020102010303" pitchFamily="50" charset="0"/>
            </a:endParaRP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STATE SPONSORED</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7748482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060848"/>
            <a:ext cx="12188825" cy="1728192"/>
          </a:xfrm>
        </p:spPr>
        <p:txBody>
          <a:bodyPr>
            <a:normAutofit/>
          </a:bodyPr>
          <a:lstStyle/>
          <a:p>
            <a:pPr marL="0" indent="0">
              <a:buNone/>
            </a:pPr>
            <a:endParaRPr lang="en-US" sz="1800" b="1" dirty="0" smtClean="0">
              <a:latin typeface="OCR A Extended" panose="02010509020102010303" pitchFamily="50" charset="0"/>
            </a:endParaRPr>
          </a:p>
          <a:p>
            <a:pPr marL="0" indent="0">
              <a:buNone/>
            </a:pPr>
            <a:endParaRPr lang="en-US" sz="1800" b="1" dirty="0">
              <a:latin typeface="OCR A Extended" panose="02010509020102010303" pitchFamily="50" charset="0"/>
            </a:endParaRPr>
          </a:p>
          <a:p>
            <a:pPr marL="0" indent="0">
              <a:buNone/>
            </a:pPr>
            <a:r>
              <a:rPr lang="en-US" sz="1800" b="1" dirty="0">
                <a:latin typeface="OCR A Extended" panose="02010509020102010303" pitchFamily="50" charset="0"/>
              </a:rPr>
              <a:t>Profile of a Nation state hacker</a:t>
            </a:r>
          </a:p>
          <a:p>
            <a:pPr marL="0" indent="0">
              <a:buNone/>
            </a:pPr>
            <a:endParaRPr lang="en-US" sz="1800" b="1" dirty="0">
              <a:latin typeface="OCR A Extended" panose="02010509020102010303" pitchFamily="50"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31684829"/>
              </p:ext>
            </p:extLst>
          </p:nvPr>
        </p:nvGraphicFramePr>
        <p:xfrm>
          <a:off x="0" y="3968469"/>
          <a:ext cx="12188824" cy="2124827"/>
        </p:xfrm>
        <a:graphic>
          <a:graphicData uri="http://schemas.openxmlformats.org/drawingml/2006/table">
            <a:tbl>
              <a:tblPr firstRow="1" bandRow="1">
                <a:tableStyleId>{5C22544A-7EE6-4342-B048-85BDC9FD1C3A}</a:tableStyleId>
              </a:tblPr>
              <a:tblGrid>
                <a:gridCol w="6094412">
                  <a:extLst>
                    <a:ext uri="{9D8B030D-6E8A-4147-A177-3AD203B41FA5}">
                      <a16:colId xmlns:a16="http://schemas.microsoft.com/office/drawing/2014/main" val="1843049833"/>
                    </a:ext>
                  </a:extLst>
                </a:gridCol>
                <a:gridCol w="6094412">
                  <a:extLst>
                    <a:ext uri="{9D8B030D-6E8A-4147-A177-3AD203B41FA5}">
                      <a16:colId xmlns:a16="http://schemas.microsoft.com/office/drawing/2014/main" val="3660343775"/>
                    </a:ext>
                  </a:extLst>
                </a:gridCol>
              </a:tblGrid>
              <a:tr h="372292">
                <a:tc>
                  <a:txBody>
                    <a:bodyPr/>
                    <a:lstStyle/>
                    <a:p>
                      <a:pPr algn="ctr" fontAlgn="t"/>
                      <a:r>
                        <a:rPr lang="en-GB" b="1" dirty="0">
                          <a:effectLst/>
                        </a:rPr>
                        <a:t>Who are they?</a:t>
                      </a:r>
                    </a:p>
                  </a:txBody>
                  <a:tcPr marL="76200" marR="76200" marT="76200" marB="76200"/>
                </a:tc>
                <a:tc>
                  <a:txBody>
                    <a:bodyPr/>
                    <a:lstStyle/>
                    <a:p>
                      <a:pPr algn="ctr" fontAlgn="t"/>
                      <a:r>
                        <a:rPr lang="en-GB" b="1" dirty="0">
                          <a:effectLst/>
                        </a:rPr>
                        <a:t>What is their objective?</a:t>
                      </a:r>
                    </a:p>
                  </a:txBody>
                  <a:tcPr marL="76200" marR="76200" marT="76200" marB="76200"/>
                </a:tc>
                <a:extLst>
                  <a:ext uri="{0D108BD9-81ED-4DB2-BD59-A6C34878D82A}">
                    <a16:rowId xmlns:a16="http://schemas.microsoft.com/office/drawing/2014/main" val="2411617114"/>
                  </a:ext>
                </a:extLst>
              </a:tr>
              <a:tr h="444994">
                <a:tc>
                  <a:txBody>
                    <a:bodyPr/>
                    <a:lstStyle/>
                    <a:p>
                      <a:pPr algn="ctr" fontAlgn="t"/>
                      <a:r>
                        <a:rPr lang="en-US" dirty="0">
                          <a:effectLst/>
                        </a:rPr>
                        <a:t>Highly trained and educated specialists</a:t>
                      </a:r>
                    </a:p>
                  </a:txBody>
                  <a:tcPr marL="76200" marR="76200" marT="76200" marB="76200"/>
                </a:tc>
                <a:tc>
                  <a:txBody>
                    <a:bodyPr/>
                    <a:lstStyle/>
                    <a:p>
                      <a:pPr algn="ctr" fontAlgn="t"/>
                      <a:r>
                        <a:rPr lang="en-US">
                          <a:effectLst/>
                        </a:rPr>
                        <a:t>Follow strategic, multi-year plans on a wide range of issues</a:t>
                      </a:r>
                    </a:p>
                  </a:txBody>
                  <a:tcPr marL="76200" marR="76200" marT="76200" marB="76200"/>
                </a:tc>
                <a:extLst>
                  <a:ext uri="{0D108BD9-81ED-4DB2-BD59-A6C34878D82A}">
                    <a16:rowId xmlns:a16="http://schemas.microsoft.com/office/drawing/2014/main" val="3986365710"/>
                  </a:ext>
                </a:extLst>
              </a:tr>
              <a:tr h="372292">
                <a:tc>
                  <a:txBody>
                    <a:bodyPr/>
                    <a:lstStyle/>
                    <a:p>
                      <a:pPr algn="ctr" fontAlgn="t"/>
                      <a:r>
                        <a:rPr lang="en-US" b="1" dirty="0">
                          <a:solidFill>
                            <a:schemeClr val="bg1"/>
                          </a:solidFill>
                          <a:effectLst/>
                        </a:rPr>
                        <a:t>What resource do they have?</a:t>
                      </a:r>
                    </a:p>
                  </a:txBody>
                  <a:tcPr marL="76200" marR="76200" marT="76200" marB="76200">
                    <a:solidFill>
                      <a:schemeClr val="accent1"/>
                    </a:solidFill>
                  </a:tcPr>
                </a:tc>
                <a:tc>
                  <a:txBody>
                    <a:bodyPr/>
                    <a:lstStyle/>
                    <a:p>
                      <a:pPr algn="ctr" fontAlgn="t"/>
                      <a:r>
                        <a:rPr lang="en-US" b="1" dirty="0">
                          <a:solidFill>
                            <a:schemeClr val="bg1"/>
                          </a:solidFill>
                          <a:effectLst/>
                        </a:rPr>
                        <a:t>How do you protect against them?</a:t>
                      </a:r>
                    </a:p>
                  </a:txBody>
                  <a:tcPr marL="76200" marR="76200" marT="76200" marB="76200">
                    <a:solidFill>
                      <a:schemeClr val="accent1"/>
                    </a:solidFill>
                  </a:tcPr>
                </a:tc>
                <a:extLst>
                  <a:ext uri="{0D108BD9-81ED-4DB2-BD59-A6C34878D82A}">
                    <a16:rowId xmlns:a16="http://schemas.microsoft.com/office/drawing/2014/main" val="2017970434"/>
                  </a:ext>
                </a:extLst>
              </a:tr>
              <a:tr h="826647">
                <a:tc>
                  <a:txBody>
                    <a:bodyPr/>
                    <a:lstStyle/>
                    <a:p>
                      <a:pPr algn="ctr" fontAlgn="t"/>
                      <a:r>
                        <a:rPr lang="en-US">
                          <a:effectLst/>
                        </a:rPr>
                        <a:t>Very large budgets, cutting-edge tooling, and leading-edge research</a:t>
                      </a:r>
                    </a:p>
                  </a:txBody>
                  <a:tcPr marL="76200" marR="76200" marT="76200" marB="76200"/>
                </a:tc>
                <a:tc>
                  <a:txBody>
                    <a:bodyPr/>
                    <a:lstStyle/>
                    <a:p>
                      <a:pPr algn="ctr" fontAlgn="t"/>
                      <a:r>
                        <a:rPr lang="en-US" dirty="0">
                          <a:effectLst/>
                        </a:rPr>
                        <a:t>Incredibly difficult; need fully coordinated defenses around every aspect of the organization</a:t>
                      </a:r>
                    </a:p>
                  </a:txBody>
                  <a:tcPr marL="76200" marR="76200" marT="76200" marB="76200"/>
                </a:tc>
                <a:extLst>
                  <a:ext uri="{0D108BD9-81ED-4DB2-BD59-A6C34878D82A}">
                    <a16:rowId xmlns:a16="http://schemas.microsoft.com/office/drawing/2014/main" val="3940200061"/>
                  </a:ext>
                </a:extLst>
              </a:tr>
            </a:tbl>
          </a:graphicData>
        </a:graphic>
      </p:graphicFrame>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STATE SPONSORED</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3810561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060848"/>
            <a:ext cx="12188824" cy="4032448"/>
          </a:xfrm>
        </p:spPr>
        <p:txBody>
          <a:bodyPr>
            <a:normAutofit/>
          </a:bodyPr>
          <a:lstStyle/>
          <a:p>
            <a:pPr marL="0" indent="0">
              <a:buNone/>
            </a:pPr>
            <a:r>
              <a:rPr lang="en-US" sz="1800" b="1" dirty="0" smtClean="0">
                <a:latin typeface="OCR A Extended" panose="02010509020102010303" pitchFamily="50" charset="0"/>
              </a:rPr>
              <a:t>Insider threats</a:t>
            </a:r>
          </a:p>
          <a:p>
            <a:pPr>
              <a:buFont typeface="Wingdings" panose="05000000000000000000" pitchFamily="2" charset="2"/>
              <a:buChar char="Ø"/>
            </a:pPr>
            <a:r>
              <a:rPr lang="en-US" sz="1800" dirty="0">
                <a:latin typeface="OCR A Extended" panose="02010509020102010303" pitchFamily="50" charset="0"/>
              </a:rPr>
              <a:t>The insider refers to a member within an organization that either intentionally or otherwise acts against it. </a:t>
            </a:r>
            <a:endParaRPr lang="en-US" sz="1800" dirty="0" smtClean="0">
              <a:latin typeface="OCR A Extended" panose="02010509020102010303" pitchFamily="50" charset="0"/>
            </a:endParaRP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1925898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060848"/>
            <a:ext cx="12188825" cy="3960440"/>
          </a:xfrm>
        </p:spPr>
        <p:txBody>
          <a:bodyPr>
            <a:normAutofit/>
          </a:bodyPr>
          <a:lstStyle/>
          <a:p>
            <a:pPr marL="0" indent="0">
              <a:buNone/>
            </a:pPr>
            <a:r>
              <a:rPr lang="en-US" sz="1800" b="1" dirty="0" smtClean="0">
                <a:latin typeface="OCR A Extended" panose="02010509020102010303" pitchFamily="50" charset="0"/>
              </a:rPr>
              <a:t>Insider threats</a:t>
            </a:r>
          </a:p>
          <a:p>
            <a:pPr marL="0" indent="0">
              <a:buNone/>
            </a:pPr>
            <a:r>
              <a:rPr lang="en-US" sz="1800" dirty="0" smtClean="0">
                <a:latin typeface="OCR A Extended" panose="02010509020102010303" pitchFamily="50" charset="0"/>
              </a:rPr>
              <a:t>Insider </a:t>
            </a:r>
            <a:r>
              <a:rPr lang="en-US" sz="1800" dirty="0">
                <a:latin typeface="OCR A Extended" panose="02010509020102010303" pitchFamily="50" charset="0"/>
              </a:rPr>
              <a:t>threats can be categorized as:</a:t>
            </a:r>
          </a:p>
          <a:p>
            <a:pPr lvl="1">
              <a:buFont typeface="Wingdings" panose="05000000000000000000" pitchFamily="2" charset="2"/>
              <a:buChar char="Ø"/>
            </a:pPr>
            <a:r>
              <a:rPr lang="en-US" sz="1600" b="1" dirty="0">
                <a:latin typeface="OCR A Extended" panose="02010509020102010303" pitchFamily="50" charset="0"/>
              </a:rPr>
              <a:t>Malicious</a:t>
            </a:r>
          </a:p>
          <a:p>
            <a:pPr lvl="1">
              <a:buFont typeface="Wingdings" panose="05000000000000000000" pitchFamily="2" charset="2"/>
              <a:buChar char="Ø"/>
            </a:pPr>
            <a:r>
              <a:rPr lang="en-US" sz="1600" b="1" dirty="0">
                <a:latin typeface="OCR A Extended" panose="02010509020102010303" pitchFamily="50" charset="0"/>
              </a:rPr>
              <a:t>Accidental</a:t>
            </a:r>
          </a:p>
          <a:p>
            <a:pPr lvl="1">
              <a:buFont typeface="Wingdings" panose="05000000000000000000" pitchFamily="2" charset="2"/>
              <a:buChar char="Ø"/>
            </a:pPr>
            <a:r>
              <a:rPr lang="en-US" sz="1600" b="1" dirty="0">
                <a:latin typeface="OCR A Extended" panose="02010509020102010303" pitchFamily="50" charset="0"/>
              </a:rPr>
              <a:t>Negligent</a:t>
            </a: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2758692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060848"/>
            <a:ext cx="12188824" cy="4032448"/>
          </a:xfrm>
        </p:spPr>
        <p:txBody>
          <a:bodyPr>
            <a:normAutofit/>
          </a:bodyPr>
          <a:lstStyle/>
          <a:p>
            <a:pPr marL="0" indent="0">
              <a:buNone/>
            </a:pPr>
            <a:r>
              <a:rPr lang="en-US" sz="1800" b="1" dirty="0" smtClean="0">
                <a:latin typeface="OCR A Extended" panose="02010509020102010303" pitchFamily="50" charset="0"/>
              </a:rPr>
              <a:t>Insider threats</a:t>
            </a:r>
          </a:p>
          <a:p>
            <a:pPr marL="0" indent="0">
              <a:buNone/>
            </a:pPr>
            <a:r>
              <a:rPr lang="en-US" sz="1800" dirty="0" smtClean="0">
                <a:latin typeface="OCR A Extended" panose="02010509020102010303" pitchFamily="50" charset="0"/>
              </a:rPr>
              <a:t>Insider </a:t>
            </a:r>
            <a:r>
              <a:rPr lang="en-US" sz="1800" dirty="0">
                <a:latin typeface="OCR A Extended" panose="02010509020102010303" pitchFamily="50" charset="0"/>
              </a:rPr>
              <a:t>threats can be categorized </a:t>
            </a:r>
            <a:r>
              <a:rPr lang="en-US" sz="1800" dirty="0" smtClean="0">
                <a:latin typeface="OCR A Extended" panose="02010509020102010303" pitchFamily="50" charset="0"/>
              </a:rPr>
              <a:t>as:</a:t>
            </a:r>
          </a:p>
          <a:p>
            <a:pPr>
              <a:buFont typeface="Wingdings" panose="05000000000000000000" pitchFamily="2" charset="2"/>
              <a:buChar char="Ø"/>
            </a:pPr>
            <a:r>
              <a:rPr lang="en-US" sz="1600" b="1" dirty="0" smtClean="0">
                <a:latin typeface="OCR A Extended" panose="02010509020102010303" pitchFamily="50" charset="0"/>
              </a:rPr>
              <a:t>Malicious</a:t>
            </a:r>
          </a:p>
          <a:p>
            <a:pPr>
              <a:buFont typeface="Wingdings" panose="05000000000000000000" pitchFamily="2" charset="2"/>
              <a:buChar char="Ø"/>
            </a:pPr>
            <a:endParaRPr lang="en-US" sz="1600" b="1" dirty="0" smtClean="0">
              <a:latin typeface="OCR A Extended" panose="02010509020102010303" pitchFamily="50" charset="0"/>
            </a:endParaRPr>
          </a:p>
          <a:p>
            <a:pPr lvl="1">
              <a:buFont typeface="Wingdings" panose="05000000000000000000" pitchFamily="2" charset="2"/>
              <a:buChar char="Ø"/>
            </a:pPr>
            <a:r>
              <a:rPr lang="en-US" sz="1600" dirty="0" smtClean="0">
                <a:latin typeface="OCR A Extended" panose="02010509020102010303" pitchFamily="50" charset="0"/>
              </a:rPr>
              <a:t>Malicious </a:t>
            </a:r>
            <a:r>
              <a:rPr lang="en-US" sz="1600" dirty="0">
                <a:latin typeface="OCR A Extended" panose="02010509020102010303" pitchFamily="50" charset="0"/>
              </a:rPr>
              <a:t>threats are attempts by an insider to access and potentially harm an organization's data, systems or IT infrastructure. </a:t>
            </a:r>
          </a:p>
          <a:p>
            <a:pPr lvl="1">
              <a:buFont typeface="Wingdings" panose="05000000000000000000" pitchFamily="2" charset="2"/>
              <a:buChar char="Ø"/>
            </a:pPr>
            <a:endParaRPr lang="en-US" sz="1600" dirty="0">
              <a:latin typeface="OCR A Extended" panose="02010509020102010303" pitchFamily="50" charset="0"/>
            </a:endParaRPr>
          </a:p>
          <a:p>
            <a:pPr lvl="1">
              <a:buFont typeface="Wingdings" panose="05000000000000000000" pitchFamily="2" charset="2"/>
              <a:buChar char="Ø"/>
            </a:pPr>
            <a:r>
              <a:rPr lang="en-US" sz="1600" dirty="0">
                <a:latin typeface="OCR A Extended" panose="02010509020102010303" pitchFamily="50" charset="0"/>
              </a:rPr>
              <a:t>These insider threats are often attributed to dissatisfied employees or ex-employees who believe that the organization was doing something wrong with them in some way, and they feel justified in seeking revenge.</a:t>
            </a:r>
          </a:p>
          <a:p>
            <a:pPr marL="0" indent="0">
              <a:buNone/>
            </a:pPr>
            <a:endParaRPr lang="en-US" sz="1600" b="1" dirty="0">
              <a:latin typeface="OCR A Extended" panose="02010509020102010303" pitchFamily="50" charset="0"/>
            </a:endParaRP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9631130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060848"/>
            <a:ext cx="12188824" cy="4032448"/>
          </a:xfrm>
        </p:spPr>
        <p:txBody>
          <a:bodyPr>
            <a:normAutofit/>
          </a:bodyPr>
          <a:lstStyle/>
          <a:p>
            <a:pPr marL="0" indent="0">
              <a:buNone/>
            </a:pPr>
            <a:r>
              <a:rPr lang="en-US" sz="1800" b="1" dirty="0" smtClean="0">
                <a:latin typeface="OCR A Extended" panose="02010509020102010303" pitchFamily="50" charset="0"/>
              </a:rPr>
              <a:t>Insider threats</a:t>
            </a:r>
          </a:p>
          <a:p>
            <a:pPr marL="0" indent="0">
              <a:buNone/>
            </a:pPr>
            <a:r>
              <a:rPr lang="en-US" sz="1800" dirty="0" smtClean="0">
                <a:latin typeface="OCR A Extended" panose="02010509020102010303" pitchFamily="50" charset="0"/>
              </a:rPr>
              <a:t>Insider </a:t>
            </a:r>
            <a:r>
              <a:rPr lang="en-US" sz="1800" dirty="0">
                <a:latin typeface="OCR A Extended" panose="02010509020102010303" pitchFamily="50" charset="0"/>
              </a:rPr>
              <a:t>threats can be categorized </a:t>
            </a:r>
            <a:r>
              <a:rPr lang="en-US" sz="1800" dirty="0" smtClean="0">
                <a:latin typeface="OCR A Extended" panose="02010509020102010303" pitchFamily="50" charset="0"/>
              </a:rPr>
              <a:t>as:</a:t>
            </a:r>
          </a:p>
          <a:p>
            <a:pPr>
              <a:buFont typeface="Wingdings" panose="05000000000000000000" pitchFamily="2" charset="2"/>
              <a:buChar char="Ø"/>
            </a:pPr>
            <a:r>
              <a:rPr lang="en-US" sz="1600" b="1" dirty="0">
                <a:latin typeface="OCR A Extended" panose="02010509020102010303" pitchFamily="50" charset="0"/>
              </a:rPr>
              <a:t>Accidental</a:t>
            </a:r>
          </a:p>
          <a:p>
            <a:pPr lvl="1">
              <a:buFont typeface="Wingdings" panose="05000000000000000000" pitchFamily="2" charset="2"/>
              <a:buChar char="Ø"/>
            </a:pPr>
            <a:r>
              <a:rPr lang="en-US" sz="1600" dirty="0">
                <a:latin typeface="OCR A Extended" panose="02010509020102010303" pitchFamily="50" charset="0"/>
              </a:rPr>
              <a:t>Accidental threats are threats which are accidently done by insider employees. </a:t>
            </a:r>
          </a:p>
          <a:p>
            <a:pPr lvl="1">
              <a:buFont typeface="Wingdings" panose="05000000000000000000" pitchFamily="2" charset="2"/>
              <a:buChar char="Ø"/>
            </a:pPr>
            <a:endParaRPr lang="en-US" sz="1600" dirty="0">
              <a:latin typeface="OCR A Extended" panose="02010509020102010303" pitchFamily="50" charset="0"/>
            </a:endParaRPr>
          </a:p>
          <a:p>
            <a:pPr lvl="1">
              <a:buFont typeface="Wingdings" panose="05000000000000000000" pitchFamily="2" charset="2"/>
              <a:buChar char="Ø"/>
            </a:pPr>
            <a:r>
              <a:rPr lang="en-US" sz="1600" dirty="0">
                <a:latin typeface="OCR A Extended" panose="02010509020102010303" pitchFamily="50" charset="0"/>
              </a:rPr>
              <a:t>An employee might accidentally delete an important file or inadvertently share confidential data with a business partner going beyond company's policy or legal requirements.</a:t>
            </a:r>
          </a:p>
          <a:p>
            <a:pPr marL="0" indent="0">
              <a:buNone/>
            </a:pPr>
            <a:endParaRPr lang="en-US" sz="1600" b="1" dirty="0">
              <a:latin typeface="OCR A Extended" panose="02010509020102010303" pitchFamily="50" charset="0"/>
            </a:endParaRP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8003446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060848"/>
            <a:ext cx="12188825" cy="4104456"/>
          </a:xfrm>
        </p:spPr>
        <p:txBody>
          <a:bodyPr>
            <a:normAutofit/>
          </a:bodyPr>
          <a:lstStyle/>
          <a:p>
            <a:pPr marL="0" indent="0">
              <a:buNone/>
            </a:pPr>
            <a:r>
              <a:rPr lang="en-US" sz="1800" b="1" dirty="0" smtClean="0">
                <a:latin typeface="OCR A Extended" panose="02010509020102010303" pitchFamily="50" charset="0"/>
              </a:rPr>
              <a:t>Insider threats</a:t>
            </a:r>
          </a:p>
          <a:p>
            <a:pPr marL="0" indent="0">
              <a:buNone/>
            </a:pPr>
            <a:r>
              <a:rPr lang="en-US" sz="1800" dirty="0" smtClean="0">
                <a:latin typeface="OCR A Extended" panose="02010509020102010303" pitchFamily="50" charset="0"/>
              </a:rPr>
              <a:t>Insider </a:t>
            </a:r>
            <a:r>
              <a:rPr lang="en-US" sz="1800" dirty="0">
                <a:latin typeface="OCR A Extended" panose="02010509020102010303" pitchFamily="50" charset="0"/>
              </a:rPr>
              <a:t>threats can be categorized </a:t>
            </a:r>
            <a:r>
              <a:rPr lang="en-US" sz="1800" dirty="0" smtClean="0">
                <a:latin typeface="OCR A Extended" panose="02010509020102010303" pitchFamily="50" charset="0"/>
              </a:rPr>
              <a:t>as:</a:t>
            </a:r>
          </a:p>
          <a:p>
            <a:pPr>
              <a:buFont typeface="Wingdings" panose="05000000000000000000" pitchFamily="2" charset="2"/>
              <a:buChar char="Ø"/>
            </a:pPr>
            <a:r>
              <a:rPr lang="en-US" sz="1800" b="1" dirty="0">
                <a:latin typeface="OCR A Extended" panose="02010509020102010303" pitchFamily="50" charset="0"/>
              </a:rPr>
              <a:t>Negligent</a:t>
            </a:r>
          </a:p>
          <a:p>
            <a:pPr lvl="1">
              <a:buFont typeface="Wingdings" panose="05000000000000000000" pitchFamily="2" charset="2"/>
              <a:buChar char="Ø"/>
            </a:pPr>
            <a:r>
              <a:rPr lang="en-US" sz="1600" dirty="0">
                <a:latin typeface="OCR A Extended" panose="02010509020102010303" pitchFamily="50" charset="0"/>
              </a:rPr>
              <a:t>These are the threats in which employees try to avoid the policies of an organization put in place to protect endpoints and valuable data.</a:t>
            </a:r>
          </a:p>
          <a:p>
            <a:pPr lvl="1">
              <a:buFont typeface="Wingdings" panose="05000000000000000000" pitchFamily="2" charset="2"/>
              <a:buChar char="Ø"/>
            </a:pPr>
            <a:endParaRPr lang="en-US" sz="1600" dirty="0">
              <a:latin typeface="OCR A Extended" panose="02010509020102010303" pitchFamily="50" charset="0"/>
            </a:endParaRPr>
          </a:p>
          <a:p>
            <a:pPr lvl="1">
              <a:buFont typeface="Wingdings" panose="05000000000000000000" pitchFamily="2" charset="2"/>
              <a:buChar char="Ø"/>
            </a:pPr>
            <a:r>
              <a:rPr lang="en-US" sz="1600" dirty="0">
                <a:latin typeface="OCR A Extended" panose="02010509020102010303" pitchFamily="50" charset="0"/>
              </a:rPr>
              <a:t>For example, if the organization have strict policies for external file sharing, employees might try to share work on public cloud applications so that they can work at home. </a:t>
            </a:r>
          </a:p>
          <a:p>
            <a:pPr marL="0" indent="0">
              <a:buNone/>
            </a:pPr>
            <a:endParaRPr lang="en-US" sz="1800" dirty="0" smtClean="0">
              <a:latin typeface="OCR A Extended" panose="02010509020102010303" pitchFamily="50" charset="0"/>
            </a:endParaRPr>
          </a:p>
        </p:txBody>
      </p:sp>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0040468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109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060848"/>
            <a:ext cx="12188825" cy="1440160"/>
          </a:xfrm>
        </p:spPr>
        <p:txBody>
          <a:bodyPr>
            <a:normAutofit/>
          </a:bodyPr>
          <a:lstStyle/>
          <a:p>
            <a:pPr marL="0" indent="0">
              <a:buNone/>
            </a:pPr>
            <a:endParaRPr lang="en-US" sz="1800" b="1" dirty="0" smtClean="0">
              <a:latin typeface="OCR A Extended" panose="02010509020102010303" pitchFamily="50" charset="0"/>
            </a:endParaRPr>
          </a:p>
          <a:p>
            <a:pPr marL="0" indent="0">
              <a:buNone/>
            </a:pPr>
            <a:endParaRPr lang="en-US" sz="1800" b="1" dirty="0">
              <a:latin typeface="OCR A Extended" panose="02010509020102010303" pitchFamily="50" charset="0"/>
            </a:endParaRPr>
          </a:p>
          <a:p>
            <a:pPr marL="0" indent="0">
              <a:buNone/>
            </a:pPr>
            <a:r>
              <a:rPr lang="en-US" sz="1800" b="1" dirty="0">
                <a:latin typeface="OCR A Extended" panose="02010509020102010303" pitchFamily="50" charset="0"/>
              </a:rPr>
              <a:t>Profile </a:t>
            </a:r>
            <a:r>
              <a:rPr lang="en-US" sz="1800" b="1" dirty="0" smtClean="0">
                <a:latin typeface="OCR A Extended" panose="02010509020102010303" pitchFamily="50" charset="0"/>
              </a:rPr>
              <a:t>of insider threats.</a:t>
            </a:r>
            <a:endParaRPr lang="en-US" sz="1800" b="1"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82302057"/>
              </p:ext>
            </p:extLst>
          </p:nvPr>
        </p:nvGraphicFramePr>
        <p:xfrm>
          <a:off x="0" y="3536421"/>
          <a:ext cx="12188824" cy="2380619"/>
        </p:xfrm>
        <a:graphic>
          <a:graphicData uri="http://schemas.openxmlformats.org/drawingml/2006/table">
            <a:tbl>
              <a:tblPr firstRow="1" bandRow="1">
                <a:tableStyleId>{5C22544A-7EE6-4342-B048-85BDC9FD1C3A}</a:tableStyleId>
              </a:tblPr>
              <a:tblGrid>
                <a:gridCol w="6094412">
                  <a:extLst>
                    <a:ext uri="{9D8B030D-6E8A-4147-A177-3AD203B41FA5}">
                      <a16:colId xmlns:a16="http://schemas.microsoft.com/office/drawing/2014/main" val="1843049833"/>
                    </a:ext>
                  </a:extLst>
                </a:gridCol>
                <a:gridCol w="6094412">
                  <a:extLst>
                    <a:ext uri="{9D8B030D-6E8A-4147-A177-3AD203B41FA5}">
                      <a16:colId xmlns:a16="http://schemas.microsoft.com/office/drawing/2014/main" val="3660343775"/>
                    </a:ext>
                  </a:extLst>
                </a:gridCol>
              </a:tblGrid>
              <a:tr h="372292">
                <a:tc>
                  <a:txBody>
                    <a:bodyPr/>
                    <a:lstStyle/>
                    <a:p>
                      <a:pPr algn="ctr" fontAlgn="t"/>
                      <a:r>
                        <a:rPr lang="en-GB" b="1" dirty="0">
                          <a:effectLst/>
                        </a:rPr>
                        <a:t>Who are they?</a:t>
                      </a:r>
                    </a:p>
                  </a:txBody>
                  <a:tcPr marL="76200" marR="76200" marT="76200" marB="76200"/>
                </a:tc>
                <a:tc>
                  <a:txBody>
                    <a:bodyPr/>
                    <a:lstStyle/>
                    <a:p>
                      <a:pPr algn="ctr" fontAlgn="t"/>
                      <a:r>
                        <a:rPr lang="en-GB" b="1" dirty="0">
                          <a:effectLst/>
                        </a:rPr>
                        <a:t>What is their objective?</a:t>
                      </a:r>
                    </a:p>
                  </a:txBody>
                  <a:tcPr marL="76200" marR="76200" marT="76200" marB="76200"/>
                </a:tc>
                <a:extLst>
                  <a:ext uri="{0D108BD9-81ED-4DB2-BD59-A6C34878D82A}">
                    <a16:rowId xmlns:a16="http://schemas.microsoft.com/office/drawing/2014/main" val="2411617114"/>
                  </a:ext>
                </a:extLst>
              </a:tr>
              <a:tr h="444994">
                <a:tc>
                  <a:txBody>
                    <a:bodyPr/>
                    <a:lstStyle/>
                    <a:p>
                      <a:pPr algn="ctr" fontAlgn="t"/>
                      <a:r>
                        <a:rPr lang="en-US" dirty="0">
                          <a:effectLst/>
                        </a:rPr>
                        <a:t>Staff members who work against an organization's own interests, either deliberately or accidentally</a:t>
                      </a:r>
                    </a:p>
                  </a:txBody>
                  <a:tcPr marL="76200" marR="76200" marT="76200" marB="76200"/>
                </a:tc>
                <a:tc>
                  <a:txBody>
                    <a:bodyPr/>
                    <a:lstStyle/>
                    <a:p>
                      <a:pPr algn="ctr" fontAlgn="t"/>
                      <a:r>
                        <a:rPr lang="en-US">
                          <a:effectLst/>
                        </a:rPr>
                        <a:t>Seek revenge or have financial motives</a:t>
                      </a:r>
                    </a:p>
                  </a:txBody>
                  <a:tcPr marL="76200" marR="76200" marT="76200" marB="76200"/>
                </a:tc>
                <a:extLst>
                  <a:ext uri="{0D108BD9-81ED-4DB2-BD59-A6C34878D82A}">
                    <a16:rowId xmlns:a16="http://schemas.microsoft.com/office/drawing/2014/main" val="3986365710"/>
                  </a:ext>
                </a:extLst>
              </a:tr>
              <a:tr h="372292">
                <a:tc>
                  <a:txBody>
                    <a:bodyPr/>
                    <a:lstStyle/>
                    <a:p>
                      <a:pPr algn="ctr" fontAlgn="t"/>
                      <a:r>
                        <a:rPr lang="en-US" b="1">
                          <a:solidFill>
                            <a:schemeClr val="bg1"/>
                          </a:solidFill>
                          <a:effectLst/>
                        </a:rPr>
                        <a:t>What resource do they have?</a:t>
                      </a:r>
                    </a:p>
                  </a:txBody>
                  <a:tcPr marL="76200" marR="76200" marT="76200" marB="76200">
                    <a:solidFill>
                      <a:schemeClr val="accent1"/>
                    </a:solidFill>
                  </a:tcPr>
                </a:tc>
                <a:tc>
                  <a:txBody>
                    <a:bodyPr/>
                    <a:lstStyle/>
                    <a:p>
                      <a:pPr algn="ctr" fontAlgn="t"/>
                      <a:r>
                        <a:rPr lang="en-US" b="1" dirty="0">
                          <a:solidFill>
                            <a:schemeClr val="bg1"/>
                          </a:solidFill>
                          <a:effectLst/>
                        </a:rPr>
                        <a:t>How do you protect against them?</a:t>
                      </a:r>
                    </a:p>
                  </a:txBody>
                  <a:tcPr marL="76200" marR="76200" marT="76200" marB="76200">
                    <a:solidFill>
                      <a:schemeClr val="accent1"/>
                    </a:solidFill>
                  </a:tcPr>
                </a:tc>
                <a:extLst>
                  <a:ext uri="{0D108BD9-81ED-4DB2-BD59-A6C34878D82A}">
                    <a16:rowId xmlns:a16="http://schemas.microsoft.com/office/drawing/2014/main" val="2017970434"/>
                  </a:ext>
                </a:extLst>
              </a:tr>
              <a:tr h="826647">
                <a:tc>
                  <a:txBody>
                    <a:bodyPr/>
                    <a:lstStyle/>
                    <a:p>
                      <a:pPr algn="ctr" fontAlgn="t"/>
                      <a:r>
                        <a:rPr lang="en-US">
                          <a:effectLst/>
                        </a:rPr>
                        <a:t>No budget or resources required; use granted access</a:t>
                      </a:r>
                    </a:p>
                  </a:txBody>
                  <a:tcPr marL="76200" marR="76200" marT="76200" marB="76200"/>
                </a:tc>
                <a:tc>
                  <a:txBody>
                    <a:bodyPr/>
                    <a:lstStyle/>
                    <a:p>
                      <a:pPr algn="ctr" fontAlgn="t"/>
                      <a:r>
                        <a:rPr lang="en-US" dirty="0">
                          <a:effectLst/>
                        </a:rPr>
                        <a:t>Monitor staff carefully and ensure organization's culture is effective to prevent issues</a:t>
                      </a:r>
                    </a:p>
                  </a:txBody>
                  <a:tcPr marL="76200" marR="76200" marT="76200" marB="76200"/>
                </a:tc>
                <a:extLst>
                  <a:ext uri="{0D108BD9-81ED-4DB2-BD59-A6C34878D82A}">
                    <a16:rowId xmlns:a16="http://schemas.microsoft.com/office/drawing/2014/main" val="3940200061"/>
                  </a:ext>
                </a:extLst>
              </a:tr>
            </a:tbl>
          </a:graphicData>
        </a:graphic>
      </p:graphicFrame>
      <p:sp>
        <p:nvSpPr>
          <p:cNvPr id="6" name="Title 1"/>
          <p:cNvSpPr txBox="1">
            <a:spLocks/>
          </p:cNvSpPr>
          <p:nvPr/>
        </p:nvSpPr>
        <p:spPr>
          <a:xfrm>
            <a:off x="1" y="1208490"/>
            <a:ext cx="4366219"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INSIDER THREATS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981487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2084" y="1052736"/>
            <a:ext cx="9046740" cy="5040559"/>
          </a:xfrm>
        </p:spPr>
        <p:txBody>
          <a:bodyPr>
            <a:normAutofit/>
          </a:bodyPr>
          <a:lstStyle/>
          <a:p>
            <a:pPr marL="0" lvl="0" indent="0">
              <a:buNone/>
            </a:pPr>
            <a:r>
              <a:rPr lang="en-US" sz="2000" b="1" dirty="0">
                <a:latin typeface="OCR A Extended" panose="02010509020102010303" pitchFamily="50" charset="0"/>
              </a:rPr>
              <a:t>Let's look at some examples to put the </a:t>
            </a:r>
            <a:r>
              <a:rPr lang="en-US" sz="2000" b="1" dirty="0" smtClean="0">
                <a:latin typeface="OCR A Extended" panose="02010509020102010303" pitchFamily="50" charset="0"/>
              </a:rPr>
              <a:t>cyber </a:t>
            </a:r>
            <a:r>
              <a:rPr lang="en-US" sz="2000" b="1" dirty="0">
                <a:latin typeface="OCR A Extended" panose="02010509020102010303" pitchFamily="50" charset="0"/>
              </a:rPr>
              <a:t>security objectives into </a:t>
            </a:r>
            <a:r>
              <a:rPr lang="en-US" sz="2000" b="1" dirty="0" smtClean="0">
                <a:latin typeface="OCR A Extended" panose="02010509020102010303" pitchFamily="50" charset="0"/>
              </a:rPr>
              <a:t>context.</a:t>
            </a:r>
          </a:p>
          <a:p>
            <a:pPr marL="0" lvl="0" indent="0">
              <a:buNone/>
            </a:pPr>
            <a:endParaRPr lang="en-US" sz="2000" dirty="0" smtClean="0">
              <a:latin typeface="OCR A Extended" panose="02010509020102010303" pitchFamily="50" charset="0"/>
            </a:endParaRPr>
          </a:p>
          <a:p>
            <a:pPr marL="0" indent="0">
              <a:buNone/>
            </a:pPr>
            <a:r>
              <a:rPr lang="en-US" sz="2000" b="1" dirty="0" smtClean="0">
                <a:latin typeface="OCR A Extended" panose="02010509020102010303" pitchFamily="50" charset="0"/>
              </a:rPr>
              <a:t>Availability</a:t>
            </a:r>
            <a:r>
              <a:rPr lang="en-US" sz="2000" dirty="0" smtClean="0">
                <a:latin typeface="OCR A Extended" panose="02010509020102010303" pitchFamily="50" charset="0"/>
              </a:rPr>
              <a:t> </a:t>
            </a:r>
            <a:r>
              <a:rPr lang="en-US" sz="2000" dirty="0">
                <a:latin typeface="OCR A Extended" panose="02010509020102010303" pitchFamily="50" charset="0"/>
              </a:rPr>
              <a:t>may be the most important objective for a website</a:t>
            </a:r>
            <a:r>
              <a:rPr lang="en-US" sz="2000" dirty="0" smtClean="0">
                <a:latin typeface="OCR A Extended" panose="02010509020102010303" pitchFamily="50" charset="0"/>
              </a:rPr>
              <a:t>.</a:t>
            </a:r>
          </a:p>
          <a:p>
            <a:pPr marL="0" indent="0">
              <a:buNone/>
            </a:pPr>
            <a:r>
              <a:rPr lang="en-US" sz="2000" dirty="0" smtClean="0">
                <a:latin typeface="OCR A Extended" panose="02010509020102010303" pitchFamily="50" charset="0"/>
              </a:rPr>
              <a:t> </a:t>
            </a:r>
          </a:p>
          <a:p>
            <a:pPr>
              <a:buFont typeface="Wingdings" panose="05000000000000000000" pitchFamily="2" charset="2"/>
              <a:buChar char="Ø"/>
            </a:pPr>
            <a:r>
              <a:rPr lang="en-US" sz="2000" dirty="0" smtClean="0">
                <a:latin typeface="OCR A Extended" panose="02010509020102010303" pitchFamily="50" charset="0"/>
              </a:rPr>
              <a:t>Think </a:t>
            </a:r>
            <a:r>
              <a:rPr lang="en-US" sz="2000" dirty="0">
                <a:latin typeface="OCR A Extended" panose="02010509020102010303" pitchFamily="50" charset="0"/>
              </a:rPr>
              <a:t>about if you have a blog. You would not be particularly concerned if it was confidential or an editor helps correct your spelling. You want it to be there and available to you any time you want to update and publish it.</a:t>
            </a:r>
            <a:endParaRPr lang="en-GB" sz="2000" dirty="0">
              <a:latin typeface="OCR A Extended" panose="02010509020102010303" pitchFamily="50" charset="0"/>
            </a:endParaRPr>
          </a:p>
          <a:p>
            <a:pPr marL="0" lvl="0" indent="0">
              <a:buNone/>
            </a:pPr>
            <a:endParaRPr lang="en-US" sz="2000" dirty="0" smtClean="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a:t>
            </a:fld>
            <a:endParaRPr lang="en-US" sz="1799">
              <a:solidFill>
                <a:prstClr val="black">
                  <a:tint val="75000"/>
                </a:prstClr>
              </a:solidFill>
              <a:latin typeface="Gill Sans MT"/>
            </a:endParaRPr>
          </a:p>
        </p:txBody>
      </p:sp>
      <p:sp>
        <p:nvSpPr>
          <p:cNvPr id="6" name="Title 1"/>
          <p:cNvSpPr txBox="1">
            <a:spLocks/>
          </p:cNvSpPr>
          <p:nvPr/>
        </p:nvSpPr>
        <p:spPr>
          <a:xfrm>
            <a:off x="1" y="1052736"/>
            <a:ext cx="3142083" cy="511256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200" b="1" cap="none" dirty="0" smtClean="0">
              <a:solidFill>
                <a:prstClr val="white"/>
              </a:solidFill>
              <a:latin typeface="OCR A Extended" panose="02010509020102010303" pitchFamily="50" charset="0"/>
            </a:endParaRPr>
          </a:p>
          <a:p>
            <a:pPr algn="ctr"/>
            <a:endParaRPr lang="en-US" sz="3200" b="1" cap="none" dirty="0">
              <a:solidFill>
                <a:prstClr val="white"/>
              </a:solidFill>
              <a:latin typeface="OCR A Extended" panose="02010509020102010303" pitchFamily="50" charset="0"/>
            </a:endParaRPr>
          </a:p>
          <a:p>
            <a:pPr algn="ctr"/>
            <a:endParaRPr lang="en-US" sz="3200" b="1" cap="none" dirty="0" smtClean="0">
              <a:solidFill>
                <a:prstClr val="white"/>
              </a:solidFill>
              <a:latin typeface="OCR A Extended" panose="02010509020102010303" pitchFamily="50" charset="0"/>
            </a:endParaRPr>
          </a:p>
          <a:p>
            <a:pPr algn="ctr"/>
            <a:r>
              <a:rPr lang="en-US" sz="3200" b="1" cap="none" dirty="0" smtClean="0">
                <a:solidFill>
                  <a:prstClr val="white"/>
                </a:solidFill>
                <a:latin typeface="OCR A Extended" panose="02010509020102010303" pitchFamily="50" charset="0"/>
              </a:rPr>
              <a:t>AVAILABILITY</a:t>
            </a:r>
            <a:endParaRPr lang="en-US" sz="3200"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4510583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4"/>
            <a:ext cx="12188824" cy="4680520"/>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Sometimes these descriptions of the types of cyber attackers are not always precise. </a:t>
            </a: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In </a:t>
            </a:r>
            <a:r>
              <a:rPr lang="en-US" sz="2000" dirty="0">
                <a:latin typeface="OCR A Extended" panose="02010509020102010303" pitchFamily="50" charset="0"/>
              </a:rPr>
              <a:t>operations, hacktivists might recruit script kiddies and nation state hackers might recruit criminal gangs. </a:t>
            </a:r>
            <a:endParaRPr lang="en-US" sz="2000" dirty="0" smtClean="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S</a:t>
            </a:r>
            <a:r>
              <a:rPr lang="en-US" sz="2000" dirty="0" smtClean="0">
                <a:latin typeface="OCR A Extended" panose="02010509020102010303" pitchFamily="50" charset="0"/>
              </a:rPr>
              <a:t>ome </a:t>
            </a:r>
            <a:r>
              <a:rPr lang="en-US" sz="2000" dirty="0">
                <a:latin typeface="OCR A Extended" panose="02010509020102010303" pitchFamily="50" charset="0"/>
              </a:rPr>
              <a:t>cyber attackers will disguise their work to appear less advanced than they are. </a:t>
            </a: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These </a:t>
            </a:r>
            <a:r>
              <a:rPr lang="en-US" sz="2000" dirty="0">
                <a:latin typeface="OCR A Extended" panose="02010509020102010303" pitchFamily="50" charset="0"/>
              </a:rPr>
              <a:t>facts can make it difficult to attribute threats to the correct party</a:t>
            </a:r>
            <a:r>
              <a:rPr lang="en-US" sz="2000" dirty="0" smtClean="0">
                <a:latin typeface="OCR A Extended" panose="02010509020102010303" pitchFamily="50" charset="0"/>
              </a:rPr>
              <a:t>.</a:t>
            </a:r>
            <a:endParaRPr lang="en-US" sz="1800" b="1" dirty="0">
              <a:latin typeface="OCR A Extended" panose="02010509020102010303" pitchFamily="50" charset="0"/>
            </a:endParaRPr>
          </a:p>
        </p:txBody>
      </p:sp>
    </p:spTree>
    <p:extLst>
      <p:ext uri="{BB962C8B-B14F-4D97-AF65-F5344CB8AC3E}">
        <p14:creationId xmlns:p14="http://schemas.microsoft.com/office/powerpoint/2010/main" val="21784812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4" y="893"/>
            <a:ext cx="5662365" cy="6119833"/>
          </a:xfrm>
          <a:solidFill>
            <a:schemeClr val="accent2">
              <a:lumMod val="50000"/>
            </a:schemeClr>
          </a:solidFill>
        </p:spPr>
        <p:txBody>
          <a:bodyPr>
            <a:normAutofit/>
          </a:bodyPr>
          <a:lstStyle/>
          <a:p>
            <a:pPr algn="ctr"/>
            <a:r>
              <a:rPr lang="en-US" sz="4800" cap="none" dirty="0" smtClean="0">
                <a:solidFill>
                  <a:prstClr val="white"/>
                </a:solidFill>
                <a:latin typeface="OCR A Extended" panose="02010509020102010303" pitchFamily="50" charset="0"/>
              </a:rPr>
              <a:t/>
            </a:r>
            <a:br>
              <a:rPr lang="en-US" sz="4800" cap="none" dirty="0" smtClean="0">
                <a:solidFill>
                  <a:prstClr val="white"/>
                </a:solidFill>
                <a:latin typeface="OCR A Extended" panose="02010509020102010303" pitchFamily="50" charset="0"/>
              </a:rPr>
            </a:br>
            <a:r>
              <a:rPr lang="en-US" sz="4800" cap="none" dirty="0">
                <a:solidFill>
                  <a:prstClr val="white"/>
                </a:solidFill>
                <a:latin typeface="OCR A Extended" panose="02010509020102010303" pitchFamily="50" charset="0"/>
              </a:rPr>
              <a:t/>
            </a:r>
            <a:br>
              <a:rPr lang="en-US" sz="4800" cap="none" dirty="0">
                <a:solidFill>
                  <a:prstClr val="white"/>
                </a:solidFill>
                <a:latin typeface="OCR A Extended" panose="02010509020102010303" pitchFamily="50" charset="0"/>
              </a:rPr>
            </a:br>
            <a:r>
              <a:rPr lang="en-US" sz="4800" cap="none" dirty="0" smtClean="0">
                <a:solidFill>
                  <a:prstClr val="white"/>
                </a:solidFill>
                <a:latin typeface="OCR A Extended" panose="02010509020102010303" pitchFamily="50" charset="0"/>
              </a:rPr>
              <a:t/>
            </a:r>
            <a:br>
              <a:rPr lang="en-US" sz="4800" cap="none" dirty="0" smtClean="0">
                <a:solidFill>
                  <a:prstClr val="white"/>
                </a:solidFill>
                <a:latin typeface="OCR A Extended" panose="02010509020102010303" pitchFamily="50" charset="0"/>
              </a:rPr>
            </a:br>
            <a:r>
              <a:rPr lang="en-US" sz="4800" cap="none" dirty="0" smtClean="0">
                <a:solidFill>
                  <a:prstClr val="white"/>
                </a:solidFill>
                <a:latin typeface="OCR A Extended" panose="02010509020102010303" pitchFamily="50" charset="0"/>
              </a:rPr>
              <a:t>CYBERCRIME </a:t>
            </a:r>
            <a:r>
              <a:rPr lang="en-US" sz="4800" cap="none" dirty="0">
                <a:solidFill>
                  <a:prstClr val="white"/>
                </a:solidFill>
                <a:latin typeface="OCR A Extended" panose="02010509020102010303" pitchFamily="50" charset="0"/>
              </a:rPr>
              <a:t>PREVENTION.</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3933055"/>
            <a:ext cx="5598295" cy="1440161"/>
          </a:xfrm>
        </p:spPr>
        <p:txBody>
          <a:bodyPr>
            <a:normAutofit fontScale="92500" lnSpcReduction="20000"/>
          </a:bodyPr>
          <a:lstStyle/>
          <a:p>
            <a:pPr marL="0" indent="0">
              <a:buNone/>
            </a:pPr>
            <a:r>
              <a:rPr lang="en-US" sz="2000" i="1" dirty="0" smtClean="0">
                <a:latin typeface="OCR A Extended" panose="02010509020102010303" pitchFamily="50" charset="0"/>
              </a:rPr>
              <a:t>“Rather </a:t>
            </a:r>
            <a:r>
              <a:rPr lang="en-US" sz="2000" i="1" dirty="0">
                <a:latin typeface="OCR A Extended" panose="02010509020102010303" pitchFamily="50" charset="0"/>
              </a:rPr>
              <a:t>than fearing or ignoring </a:t>
            </a:r>
            <a:r>
              <a:rPr lang="en-US" sz="2000" i="1" dirty="0" smtClean="0">
                <a:latin typeface="OCR A Extended" panose="02010509020102010303" pitchFamily="50" charset="0"/>
              </a:rPr>
              <a:t>cyber-attacks, </a:t>
            </a:r>
            <a:r>
              <a:rPr lang="en-US" sz="2000" i="1" dirty="0">
                <a:latin typeface="OCR A Extended" panose="02010509020102010303" pitchFamily="50" charset="0"/>
              </a:rPr>
              <a:t>do ensure your cyber resilience to </a:t>
            </a:r>
            <a:r>
              <a:rPr lang="en-US" sz="2000" i="1" dirty="0" smtClean="0">
                <a:latin typeface="OCR A Extended" panose="02010509020102010303" pitchFamily="50" charset="0"/>
              </a:rPr>
              <a:t>them”.</a:t>
            </a:r>
            <a:endParaRPr lang="en-US" sz="2000" i="1" dirty="0">
              <a:latin typeface="OCR A Extended" panose="02010509020102010303" pitchFamily="50" charset="0"/>
            </a:endParaRPr>
          </a:p>
          <a:p>
            <a:pPr>
              <a:buFont typeface="Wingdings" panose="05000000000000000000" pitchFamily="2" charset="2"/>
              <a:buChar char="Ø"/>
            </a:pPr>
            <a:r>
              <a:rPr lang="en-US" sz="2000" i="1" dirty="0">
                <a:latin typeface="OCR A Extended" panose="02010509020102010303" pitchFamily="50" charset="0"/>
              </a:rPr>
              <a:t>Stephane </a:t>
            </a:r>
            <a:r>
              <a:rPr lang="en-US" sz="2000" i="1" dirty="0" err="1">
                <a:latin typeface="OCR A Extended" panose="02010509020102010303" pitchFamily="50" charset="0"/>
              </a:rPr>
              <a:t>Nappo</a:t>
            </a:r>
            <a:endParaRPr lang="en-US" sz="2000" i="1" dirty="0">
              <a:latin typeface="OCR A Extended" panose="02010509020102010303" pitchFamily="50"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62" r="7325"/>
          <a:stretch/>
        </p:blipFill>
        <p:spPr>
          <a:xfrm>
            <a:off x="5598295" y="-27384"/>
            <a:ext cx="6616797" cy="6148111"/>
          </a:xfrm>
          <a:prstGeom prst="rect">
            <a:avLst/>
          </a:prstGeom>
        </p:spPr>
      </p:pic>
    </p:spTree>
    <p:extLst>
      <p:ext uri="{BB962C8B-B14F-4D97-AF65-F5344CB8AC3E}">
        <p14:creationId xmlns:p14="http://schemas.microsoft.com/office/powerpoint/2010/main" val="40056462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646140" y="894"/>
            <a:ext cx="8542684" cy="6164410"/>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An organization can take a number of steps to defend against various attacks</a:t>
            </a:r>
            <a:r>
              <a:rPr lang="en-US" sz="2000" dirty="0" smtClean="0">
                <a:latin typeface="OCR A Extended" panose="02010509020102010303" pitchFamily="50" charset="0"/>
              </a:rPr>
              <a:t>.</a:t>
            </a:r>
          </a:p>
          <a:p>
            <a:pPr>
              <a:buFont typeface="Wingdings" panose="05000000000000000000" pitchFamily="2" charset="2"/>
              <a:buChar char="Ø"/>
            </a:pPr>
            <a:r>
              <a:rPr lang="en-US" sz="2000" dirty="0" smtClean="0">
                <a:latin typeface="OCR A Extended" panose="02010509020102010303" pitchFamily="50" charset="0"/>
              </a:rPr>
              <a:t>This steps include:</a:t>
            </a:r>
          </a:p>
          <a:p>
            <a:pPr marL="0" indent="0">
              <a:buNone/>
            </a:pPr>
            <a:endParaRPr lang="en-US" sz="2000" dirty="0" smtClean="0">
              <a:latin typeface="OCR A Extended" panose="02010509020102010303" pitchFamily="50" charset="0"/>
            </a:endParaRPr>
          </a:p>
          <a:p>
            <a:pPr lvl="1">
              <a:buFont typeface="Wingdings" panose="05000000000000000000" pitchFamily="2" charset="2"/>
              <a:buChar char="ü"/>
            </a:pPr>
            <a:r>
              <a:rPr lang="en-US" sz="1800" b="1" dirty="0">
                <a:latin typeface="OCR A Extended" panose="02010509020102010303" pitchFamily="50" charset="0"/>
              </a:rPr>
              <a:t>Configure firewalls </a:t>
            </a:r>
          </a:p>
          <a:p>
            <a:pPr lvl="1">
              <a:buFont typeface="Wingdings" panose="05000000000000000000" pitchFamily="2" charset="2"/>
              <a:buChar char="ü"/>
            </a:pPr>
            <a:r>
              <a:rPr lang="en-US" sz="1800" b="1" dirty="0">
                <a:latin typeface="OCR A Extended" panose="02010509020102010303" pitchFamily="50" charset="0"/>
              </a:rPr>
              <a:t>Encrypting traffic, providing cryptographic authentication, and including a time stamp with each portion of the message</a:t>
            </a:r>
          </a:p>
          <a:p>
            <a:pPr lvl="1">
              <a:buFont typeface="Wingdings" panose="05000000000000000000" pitchFamily="2" charset="2"/>
              <a:buChar char="ü"/>
            </a:pPr>
            <a:r>
              <a:rPr lang="en-US" sz="1800" b="1" dirty="0">
                <a:latin typeface="OCR A Extended" panose="02010509020102010303" pitchFamily="50" charset="0"/>
              </a:rPr>
              <a:t>Antivirus Program -  is a computer program used to prevent, detect, and remove malware.</a:t>
            </a:r>
          </a:p>
          <a:p>
            <a:pPr>
              <a:buFont typeface="Wingdings" panose="05000000000000000000" pitchFamily="2" charset="2"/>
              <a:buChar char="Ø"/>
            </a:pPr>
            <a:endParaRPr lang="en-US" sz="2000" dirty="0">
              <a:latin typeface="OCR A Extended" panose="02010509020102010303" pitchFamily="50" charset="0"/>
            </a:endParaRPr>
          </a:p>
        </p:txBody>
      </p:sp>
      <p:sp>
        <p:nvSpPr>
          <p:cNvPr id="6" name="Title 1"/>
          <p:cNvSpPr txBox="1">
            <a:spLocks/>
          </p:cNvSpPr>
          <p:nvPr/>
        </p:nvSpPr>
        <p:spPr>
          <a:xfrm>
            <a:off x="-1" y="894"/>
            <a:ext cx="3646141" cy="6164410"/>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CYBERCRIME PREVENTION cont…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0714804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646140" y="894"/>
            <a:ext cx="8542684" cy="6092402"/>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An organization can take a number of steps to defend against various attacks</a:t>
            </a:r>
            <a:r>
              <a:rPr lang="en-US" sz="2000" dirty="0" smtClean="0">
                <a:latin typeface="OCR A Extended" panose="02010509020102010303" pitchFamily="50" charset="0"/>
              </a:rPr>
              <a:t>.</a:t>
            </a:r>
          </a:p>
          <a:p>
            <a:pPr>
              <a:buFont typeface="Wingdings" panose="05000000000000000000" pitchFamily="2" charset="2"/>
              <a:buChar char="Ø"/>
            </a:pPr>
            <a:r>
              <a:rPr lang="en-US" sz="2000" dirty="0" smtClean="0">
                <a:latin typeface="OCR A Extended" panose="02010509020102010303" pitchFamily="50" charset="0"/>
              </a:rPr>
              <a:t>This steps include:</a:t>
            </a:r>
          </a:p>
          <a:p>
            <a:pPr marL="0" indent="0">
              <a:buNone/>
            </a:pPr>
            <a:endParaRPr lang="en-US" sz="2000" dirty="0" smtClean="0">
              <a:latin typeface="OCR A Extended" panose="02010509020102010303" pitchFamily="50" charset="0"/>
            </a:endParaRPr>
          </a:p>
          <a:p>
            <a:pPr lvl="1">
              <a:buFont typeface="Wingdings" panose="05000000000000000000" pitchFamily="2" charset="2"/>
              <a:buChar char="ü"/>
            </a:pPr>
            <a:r>
              <a:rPr lang="en-US" sz="1800" b="1" dirty="0" smtClean="0">
                <a:latin typeface="OCR A Extended" panose="02010509020102010303" pitchFamily="50" charset="0"/>
              </a:rPr>
              <a:t>Ensuring </a:t>
            </a:r>
            <a:r>
              <a:rPr lang="en-US" sz="1800" b="1" dirty="0">
                <a:latin typeface="OCR A Extended" panose="02010509020102010303" pitchFamily="50" charset="0"/>
              </a:rPr>
              <a:t>patches and upgrades are current, distribute the workload across server systems, and block external Internet Control Message Protocol (ICMP) packets at the border. </a:t>
            </a:r>
          </a:p>
          <a:p>
            <a:pPr lvl="1">
              <a:buFont typeface="Wingdings" panose="05000000000000000000" pitchFamily="2" charset="2"/>
              <a:buChar char="ü"/>
            </a:pPr>
            <a:r>
              <a:rPr lang="en-US" sz="1800" b="1" dirty="0">
                <a:latin typeface="OCR A Extended" panose="02010509020102010303" pitchFamily="50" charset="0"/>
              </a:rPr>
              <a:t>Changing the default configuration settings.</a:t>
            </a:r>
          </a:p>
          <a:p>
            <a:pPr>
              <a:buFont typeface="Wingdings" panose="05000000000000000000" pitchFamily="2" charset="2"/>
              <a:buChar char="Ø"/>
            </a:pPr>
            <a:endParaRPr lang="en-US" sz="2000" dirty="0">
              <a:latin typeface="OCR A Extended" panose="02010509020102010303" pitchFamily="50" charset="0"/>
            </a:endParaRPr>
          </a:p>
        </p:txBody>
      </p:sp>
      <p:sp>
        <p:nvSpPr>
          <p:cNvPr id="6" name="Title 1"/>
          <p:cNvSpPr txBox="1">
            <a:spLocks/>
          </p:cNvSpPr>
          <p:nvPr/>
        </p:nvSpPr>
        <p:spPr>
          <a:xfrm>
            <a:off x="-1" y="22046"/>
            <a:ext cx="3646141" cy="6092402"/>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CYBERCRIME PREVENTION cont…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6573129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3646141" cy="6164410"/>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CYBERCRIME PREVENTION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74132" y="0"/>
            <a:ext cx="8614692" cy="6165304"/>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An organization can take a number of steps to defend against various attacks</a:t>
            </a:r>
            <a:r>
              <a:rPr lang="en-US" sz="2000" dirty="0" smtClean="0">
                <a:latin typeface="OCR A Extended" panose="02010509020102010303" pitchFamily="50" charset="0"/>
              </a:rPr>
              <a:t>.</a:t>
            </a:r>
          </a:p>
          <a:p>
            <a:pPr>
              <a:buFont typeface="Wingdings" panose="05000000000000000000" pitchFamily="2" charset="2"/>
              <a:buChar char="Ø"/>
            </a:pPr>
            <a:r>
              <a:rPr lang="en-US" sz="2000" dirty="0" smtClean="0">
                <a:latin typeface="OCR A Extended" panose="02010509020102010303" pitchFamily="50" charset="0"/>
              </a:rPr>
              <a:t>This steps include:</a:t>
            </a:r>
          </a:p>
          <a:p>
            <a:pPr>
              <a:buFont typeface="Wingdings" panose="05000000000000000000" pitchFamily="2" charset="2"/>
              <a:buChar char="Ø"/>
            </a:pPr>
            <a:endParaRPr lang="en-US" sz="2000" dirty="0" smtClean="0">
              <a:latin typeface="OCR A Extended" panose="02010509020102010303" pitchFamily="50" charset="0"/>
            </a:endParaRPr>
          </a:p>
          <a:p>
            <a:pPr lvl="1">
              <a:buFont typeface="Wingdings" panose="05000000000000000000" pitchFamily="2" charset="2"/>
              <a:buChar char="ü"/>
            </a:pPr>
            <a:r>
              <a:rPr lang="en-US" sz="1800" b="1" dirty="0">
                <a:latin typeface="OCR A Extended" panose="02010509020102010303" pitchFamily="50" charset="0"/>
              </a:rPr>
              <a:t>Promote awareness of social engineering tactics and properly educate employees on prevention measures</a:t>
            </a:r>
          </a:p>
          <a:p>
            <a:pPr lvl="1">
              <a:buFont typeface="Wingdings" panose="05000000000000000000" pitchFamily="2" charset="2"/>
              <a:buChar char="ü"/>
            </a:pPr>
            <a:r>
              <a:rPr lang="en-US" sz="1800" b="1" dirty="0">
                <a:latin typeface="OCR A Extended" panose="02010509020102010303" pitchFamily="50" charset="0"/>
              </a:rPr>
              <a:t>Establish policies and educate employees about those policies.</a:t>
            </a:r>
          </a:p>
          <a:p>
            <a:pPr marL="0" indent="0">
              <a:buNone/>
            </a:pPr>
            <a:endParaRPr lang="en-US" sz="2000" dirty="0">
              <a:latin typeface="OCR A Extended" panose="02010509020102010303" pitchFamily="50" charset="0"/>
            </a:endParaRPr>
          </a:p>
        </p:txBody>
      </p:sp>
    </p:spTree>
    <p:extLst>
      <p:ext uri="{BB962C8B-B14F-4D97-AF65-F5344CB8AC3E}">
        <p14:creationId xmlns:p14="http://schemas.microsoft.com/office/powerpoint/2010/main" val="17881662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646140" y="894"/>
            <a:ext cx="8542684" cy="6164410"/>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An organization can take a number of steps to defend against various attacks</a:t>
            </a:r>
            <a:r>
              <a:rPr lang="en-US" sz="2000" dirty="0" smtClean="0">
                <a:latin typeface="OCR A Extended" panose="02010509020102010303" pitchFamily="50" charset="0"/>
              </a:rPr>
              <a:t>.</a:t>
            </a:r>
          </a:p>
          <a:p>
            <a:pPr>
              <a:buFont typeface="Wingdings" panose="05000000000000000000" pitchFamily="2" charset="2"/>
              <a:buChar char="Ø"/>
            </a:pPr>
            <a:r>
              <a:rPr lang="en-US" sz="2000" dirty="0" smtClean="0">
                <a:latin typeface="OCR A Extended" panose="02010509020102010303" pitchFamily="50" charset="0"/>
              </a:rPr>
              <a:t>This steps include:</a:t>
            </a:r>
          </a:p>
          <a:p>
            <a:pPr>
              <a:buFont typeface="Wingdings" panose="05000000000000000000" pitchFamily="2" charset="2"/>
              <a:buChar char="Ø"/>
            </a:pPr>
            <a:endParaRPr lang="en-US" sz="2000" dirty="0" smtClean="0">
              <a:latin typeface="OCR A Extended" panose="02010509020102010303" pitchFamily="50" charset="0"/>
            </a:endParaRPr>
          </a:p>
          <a:p>
            <a:pPr lvl="1">
              <a:buFont typeface="Wingdings" panose="05000000000000000000" pitchFamily="2" charset="2"/>
              <a:buChar char="ü"/>
            </a:pPr>
            <a:r>
              <a:rPr lang="en-US" sz="1800" b="1" dirty="0">
                <a:latin typeface="OCR A Extended" panose="02010509020102010303" pitchFamily="50" charset="0"/>
              </a:rPr>
              <a:t>Enacting new laws to discourage </a:t>
            </a:r>
            <a:r>
              <a:rPr lang="en-US" sz="1800" b="1" dirty="0" smtClean="0">
                <a:latin typeface="OCR A Extended" panose="02010509020102010303" pitchFamily="50" charset="0"/>
              </a:rPr>
              <a:t>cyber-attacks </a:t>
            </a:r>
            <a:r>
              <a:rPr lang="en-US" sz="1800" b="1" dirty="0">
                <a:latin typeface="OCR A Extended" panose="02010509020102010303" pitchFamily="50" charset="0"/>
              </a:rPr>
              <a:t>and data breaches</a:t>
            </a:r>
          </a:p>
          <a:p>
            <a:pPr lvl="1">
              <a:buFont typeface="Wingdings" panose="05000000000000000000" pitchFamily="2" charset="2"/>
              <a:buChar char="ü"/>
            </a:pPr>
            <a:r>
              <a:rPr lang="en-US" sz="1800" b="1" dirty="0">
                <a:latin typeface="OCR A Extended" panose="02010509020102010303" pitchFamily="50" charset="0"/>
              </a:rPr>
              <a:t>Sharing cyber intelligence information. </a:t>
            </a:r>
          </a:p>
          <a:p>
            <a:pPr marL="0" indent="0">
              <a:buNone/>
            </a:pPr>
            <a:endParaRPr lang="en-US" sz="2000" dirty="0">
              <a:latin typeface="OCR A Extended" panose="02010509020102010303" pitchFamily="50" charset="0"/>
            </a:endParaRPr>
          </a:p>
        </p:txBody>
      </p:sp>
      <p:sp>
        <p:nvSpPr>
          <p:cNvPr id="6" name="Title 1"/>
          <p:cNvSpPr txBox="1">
            <a:spLocks/>
          </p:cNvSpPr>
          <p:nvPr/>
        </p:nvSpPr>
        <p:spPr>
          <a:xfrm>
            <a:off x="-1" y="894"/>
            <a:ext cx="3646141" cy="6164410"/>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CYBERCRIME PREVENTION cont…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8107158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646140" y="0"/>
            <a:ext cx="8542684" cy="6165304"/>
          </a:xfrm>
        </p:spPr>
        <p:txBody>
          <a:bodyPr>
            <a:normAutofit/>
          </a:bodyPr>
          <a:lstStyle/>
          <a:p>
            <a:pPr>
              <a:buFont typeface="Wingdings" panose="05000000000000000000" pitchFamily="2" charset="2"/>
              <a:buChar char="Ø"/>
            </a:pPr>
            <a:r>
              <a:rPr lang="en-US" sz="2000" dirty="0" smtClean="0">
                <a:latin typeface="OCR A Extended" panose="02010509020102010303" pitchFamily="50" charset="0"/>
              </a:rPr>
              <a:t>Preventing cybercrime boils down to the key elements which will capture even the examples that we have mentioned.</a:t>
            </a:r>
            <a:endParaRPr lang="en-US" sz="2000" dirty="0">
              <a:latin typeface="OCR A Extended" panose="02010509020102010303" pitchFamily="50" charset="0"/>
            </a:endParaRPr>
          </a:p>
        </p:txBody>
      </p:sp>
      <p:sp>
        <p:nvSpPr>
          <p:cNvPr id="6" name="Title 1"/>
          <p:cNvSpPr txBox="1">
            <a:spLocks/>
          </p:cNvSpPr>
          <p:nvPr/>
        </p:nvSpPr>
        <p:spPr>
          <a:xfrm>
            <a:off x="-1" y="894"/>
            <a:ext cx="3646141" cy="6164410"/>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
            </a:r>
            <a:br>
              <a:rPr lang="en-US" sz="3600" b="1" smtClean="0">
                <a:solidFill>
                  <a:prstClr val="white"/>
                </a:solidFill>
                <a:latin typeface="OCR A Extended" panose="02010509020102010303" pitchFamily="50" charset="0"/>
              </a:rPr>
            </a:br>
            <a:r>
              <a:rPr lang="en-US" sz="3600" b="1" smtClean="0">
                <a:solidFill>
                  <a:prstClr val="white"/>
                </a:solidFill>
                <a:latin typeface="OCR A Extended" panose="02010509020102010303" pitchFamily="50" charset="0"/>
              </a:rPr>
              <a:t>CYBERCRIME PREVENTION cont…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27638083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94"/>
            <a:ext cx="4348616" cy="4348616"/>
          </a:xfrm>
        </p:spPr>
      </p:pic>
    </p:spTree>
    <p:extLst>
      <p:ext uri="{BB962C8B-B14F-4D97-AF65-F5344CB8AC3E}">
        <p14:creationId xmlns:p14="http://schemas.microsoft.com/office/powerpoint/2010/main" val="411361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4942285" cy="6164410"/>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ETHICS AND LAWS.</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5301208"/>
            <a:ext cx="4942284" cy="864096"/>
          </a:xfrm>
        </p:spPr>
        <p:txBody>
          <a:bodyPr>
            <a:normAutofit fontScale="77500" lnSpcReduction="20000"/>
          </a:bodyPr>
          <a:lstStyle/>
          <a:p>
            <a:pPr>
              <a:buFont typeface="Wingdings" panose="05000000000000000000" pitchFamily="2" charset="2"/>
              <a:buChar char="Ø"/>
            </a:pPr>
            <a:r>
              <a:rPr lang="en-US" sz="2000" dirty="0">
                <a:latin typeface="OCR A Extended" panose="02010509020102010303" pitchFamily="50" charset="0"/>
              </a:rPr>
              <a:t>"Do not do something in cyberspace that you would consider wrong or illegal in everyday life."</a:t>
            </a:r>
          </a:p>
        </p:txBody>
      </p:sp>
      <p:pic>
        <p:nvPicPr>
          <p:cNvPr id="2" name="Picture 1"/>
          <p:cNvPicPr>
            <a:picLocks noChangeAspect="1"/>
          </p:cNvPicPr>
          <p:nvPr/>
        </p:nvPicPr>
        <p:blipFill>
          <a:blip r:embed="rId2"/>
          <a:stretch>
            <a:fillRect/>
          </a:stretch>
        </p:blipFill>
        <p:spPr>
          <a:xfrm>
            <a:off x="4942285" y="260648"/>
            <a:ext cx="7251424" cy="5483836"/>
          </a:xfrm>
          <a:prstGeom prst="rect">
            <a:avLst/>
          </a:prstGeom>
        </p:spPr>
      </p:pic>
    </p:spTree>
    <p:extLst>
      <p:ext uri="{BB962C8B-B14F-4D97-AF65-F5344CB8AC3E}">
        <p14:creationId xmlns:p14="http://schemas.microsoft.com/office/powerpoint/2010/main" val="222663113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3718149" cy="6092402"/>
          </a:xfrm>
          <a:solidFill>
            <a:schemeClr val="accent2">
              <a:lumMod val="50000"/>
            </a:schemeClr>
          </a:solidFill>
        </p:spPr>
        <p:txBody>
          <a:bodyPr>
            <a:normAutofit/>
          </a:bodyPr>
          <a:lstStyle/>
          <a:p>
            <a:pPr algn="ct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a:solidFill>
                  <a:prstClr val="white"/>
                </a:solidFill>
                <a:latin typeface="OCR A Extended" panose="02010509020102010303" pitchFamily="50" charset="0"/>
              </a:rPr>
              <a:t/>
            </a:r>
            <a:br>
              <a:rPr lang="en-US" sz="4000" b="1" dirty="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CYBER </a:t>
            </a:r>
            <a:r>
              <a:rPr lang="en-US" sz="4000" b="1" dirty="0">
                <a:solidFill>
                  <a:prstClr val="white"/>
                </a:solidFill>
                <a:latin typeface="OCR A Extended" panose="02010509020102010303" pitchFamily="50" charset="0"/>
              </a:rPr>
              <a:t>ETHICS AND </a:t>
            </a:r>
            <a:r>
              <a:rPr lang="en-US" sz="4000" b="1" dirty="0" smtClean="0">
                <a:solidFill>
                  <a:prstClr val="white"/>
                </a:solidFill>
                <a:latin typeface="OCR A Extended" panose="02010509020102010303" pitchFamily="50" charset="0"/>
              </a:rPr>
              <a:t>LAWS </a:t>
            </a:r>
            <a:r>
              <a:rPr lang="en-US" sz="4000" b="1" dirty="0" err="1" smtClean="0">
                <a:solidFill>
                  <a:prstClr val="white"/>
                </a:solidFill>
                <a:latin typeface="OCR A Extended" panose="02010509020102010303" pitchFamily="50" charset="0"/>
              </a:rPr>
              <a:t>cont</a:t>
            </a:r>
            <a:r>
              <a:rPr lang="en-US" sz="4000" b="1" dirty="0" smtClean="0">
                <a:solidFill>
                  <a:prstClr val="white"/>
                </a:solidFill>
                <a:latin typeface="OCR A Extended" panose="02010509020102010303" pitchFamily="50" charset="0"/>
              </a:rPr>
              <a:t>…</a:t>
            </a:r>
            <a:endParaRPr lang="en-US" sz="40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119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4006180" y="894"/>
            <a:ext cx="8182644" cy="6164410"/>
          </a:xfrm>
        </p:spPr>
        <p:txBody>
          <a:bodyPr>
            <a:normAutofit/>
          </a:bodyPr>
          <a:lstStyle/>
          <a:p>
            <a:pPr marL="0" indent="0">
              <a:buNone/>
            </a:pPr>
            <a:endParaRPr lang="en-US" sz="2000" b="1" dirty="0" smtClean="0">
              <a:latin typeface="OCR A Extended" panose="02010509020102010303" pitchFamily="50" charset="0"/>
            </a:endParaRPr>
          </a:p>
          <a:p>
            <a:pPr marL="0" indent="0">
              <a:buNone/>
            </a:pPr>
            <a:endParaRPr lang="en-US" sz="2000" b="1" dirty="0" smtClean="0">
              <a:latin typeface="OCR A Extended" panose="02010509020102010303" pitchFamily="50" charset="0"/>
            </a:endParaRPr>
          </a:p>
          <a:p>
            <a:pPr marL="0" indent="0">
              <a:buNone/>
            </a:pPr>
            <a:r>
              <a:rPr lang="en-US" sz="2000" b="1" dirty="0" smtClean="0">
                <a:latin typeface="OCR A Extended" panose="02010509020102010303" pitchFamily="50" charset="0"/>
              </a:rPr>
              <a:t>What’s the objective of cyber ethics and laws.</a:t>
            </a:r>
            <a:endParaRPr lang="en-US" sz="2000" b="1" dirty="0">
              <a:latin typeface="OCR A Extended" panose="02010509020102010303" pitchFamily="50" charset="0"/>
            </a:endParaRPr>
          </a:p>
          <a:p>
            <a:pPr marL="0" indent="0">
              <a:buNone/>
            </a:pPr>
            <a:endParaRPr lang="en-US" sz="2000" b="1" dirty="0" smtClean="0">
              <a:latin typeface="OCR A Extended" panose="02010509020102010303" pitchFamily="50" charset="0"/>
            </a:endParaRPr>
          </a:p>
          <a:p>
            <a:pPr marL="0" indent="0">
              <a:buNone/>
            </a:pPr>
            <a:endParaRPr lang="en-US" sz="2000" b="1" dirty="0">
              <a:latin typeface="OCR A Extended" panose="02010509020102010303" pitchFamily="50" charset="0"/>
            </a:endParaRPr>
          </a:p>
          <a:p>
            <a:pPr marL="0" indent="0">
              <a:buNone/>
            </a:pPr>
            <a:endParaRPr lang="en-US" sz="2000" b="1"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To provide </a:t>
            </a:r>
            <a:r>
              <a:rPr lang="en-US" sz="2000" dirty="0">
                <a:latin typeface="OCR A Extended" panose="02010509020102010303" pitchFamily="50" charset="0"/>
              </a:rPr>
              <a:t>a comprehensive framework of societal and commerce enabling laws which encompass aspects concerning security of information and network integrity and reliability</a:t>
            </a:r>
          </a:p>
        </p:txBody>
      </p:sp>
    </p:spTree>
    <p:extLst>
      <p:ext uri="{BB962C8B-B14F-4D97-AF65-F5344CB8AC3E}">
        <p14:creationId xmlns:p14="http://schemas.microsoft.com/office/powerpoint/2010/main" val="600145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40968"/>
            <a:ext cx="12188825" cy="792088"/>
          </a:xfrm>
        </p:spPr>
        <p:txBody>
          <a:bodyPr>
            <a:normAutofit/>
          </a:bodyPr>
          <a:lstStyle/>
          <a:p>
            <a:pPr marL="0" lvl="0" indent="0">
              <a:buNone/>
            </a:pPr>
            <a:r>
              <a:rPr lang="en-US" sz="2000" b="1" dirty="0">
                <a:latin typeface="OCR A Extended" panose="02010509020102010303" pitchFamily="50" charset="0"/>
              </a:rPr>
              <a:t>Let's look at </a:t>
            </a:r>
            <a:r>
              <a:rPr lang="en-US" sz="2000" b="1" dirty="0" smtClean="0">
                <a:latin typeface="OCR A Extended" panose="02010509020102010303" pitchFamily="50" charset="0"/>
              </a:rPr>
              <a:t>the cyber </a:t>
            </a:r>
            <a:r>
              <a:rPr lang="en-US" sz="2000" b="1" dirty="0">
                <a:latin typeface="OCR A Extended" panose="02010509020102010303" pitchFamily="50" charset="0"/>
              </a:rPr>
              <a:t>security </a:t>
            </a:r>
            <a:r>
              <a:rPr lang="en-US" sz="2000" b="1" dirty="0" smtClean="0">
                <a:latin typeface="OCR A Extended" panose="02010509020102010303" pitchFamily="50" charset="0"/>
              </a:rPr>
              <a:t>objectives/ goals.</a:t>
            </a:r>
          </a:p>
          <a:p>
            <a:pPr marL="0" lvl="0" indent="0">
              <a:buNone/>
            </a:pPr>
            <a:endParaRPr lang="en-US" sz="2000" dirty="0" smtClean="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a:t>
            </a:fld>
            <a:endParaRPr lang="en-US" sz="1799">
              <a:solidFill>
                <a:prstClr val="black">
                  <a:tint val="75000"/>
                </a:prstClr>
              </a:solidFill>
              <a:latin typeface="Gill Sans MT"/>
            </a:endParaRPr>
          </a:p>
        </p:txBody>
      </p:sp>
    </p:spTree>
    <p:extLst>
      <p:ext uri="{BB962C8B-B14F-4D97-AF65-F5344CB8AC3E}">
        <p14:creationId xmlns:p14="http://schemas.microsoft.com/office/powerpoint/2010/main" val="249493085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718148" y="1124744"/>
            <a:ext cx="8470676" cy="5040560"/>
          </a:xfrm>
        </p:spPr>
        <p:txBody>
          <a:bodyPr>
            <a:normAutofit/>
          </a:bodyPr>
          <a:lstStyle/>
          <a:p>
            <a:pPr marL="0" lvl="0" indent="0" algn="just" defTabSz="914377">
              <a:buSzTx/>
              <a:buNone/>
            </a:pPr>
            <a:r>
              <a:rPr lang="en-US" sz="2000" dirty="0">
                <a:latin typeface="OCR A Extended" panose="02010509020102010303" pitchFamily="50" charset="0"/>
              </a:rPr>
              <a:t>They can be categorized as follows</a:t>
            </a:r>
            <a:r>
              <a:rPr lang="en-US" sz="2000" dirty="0" smtClean="0">
                <a:latin typeface="OCR A Extended" panose="02010509020102010303" pitchFamily="50" charset="0"/>
              </a:rPr>
              <a:t>;</a:t>
            </a:r>
            <a:endParaRPr lang="en-US" sz="2000"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b="1" dirty="0">
                <a:latin typeface="OCR A Extended" panose="02010509020102010303" pitchFamily="50" charset="0"/>
              </a:rPr>
              <a:t>Cyber Security Standards.</a:t>
            </a:r>
          </a:p>
          <a:p>
            <a:pPr lvl="1" algn="just" defTabSz="914377">
              <a:spcBef>
                <a:spcPts val="1000"/>
              </a:spcBef>
              <a:buSzTx/>
              <a:buFont typeface="Wingdings" panose="05000000000000000000" pitchFamily="2" charset="2"/>
              <a:buChar char="Ø"/>
            </a:pPr>
            <a:r>
              <a:rPr lang="en-US" sz="2000" b="1" dirty="0">
                <a:latin typeface="OCR A Extended" panose="02010509020102010303" pitchFamily="50" charset="0"/>
              </a:rPr>
              <a:t>Cyber Security laws.</a:t>
            </a:r>
          </a:p>
          <a:p>
            <a:pPr lvl="1" algn="just" defTabSz="914377">
              <a:spcBef>
                <a:spcPts val="1000"/>
              </a:spcBef>
              <a:buSzTx/>
              <a:buFont typeface="Wingdings" panose="05000000000000000000" pitchFamily="2" charset="2"/>
              <a:buChar char="Ø"/>
            </a:pPr>
            <a:r>
              <a:rPr lang="en-US" sz="2000" b="1" dirty="0">
                <a:latin typeface="OCR A Extended" panose="02010509020102010303" pitchFamily="50" charset="0"/>
              </a:rPr>
              <a:t>Cyber Security Policies.</a:t>
            </a:r>
          </a:p>
          <a:p>
            <a:pPr lvl="0" algn="just" defTabSz="914377">
              <a:buSzTx/>
              <a:buFont typeface="Wingdings" panose="05000000000000000000" pitchFamily="2" charset="2"/>
              <a:buChar char="Ø"/>
            </a:pPr>
            <a:endParaRPr lang="en-US" sz="2000" dirty="0">
              <a:latin typeface="OCR A Extended" panose="02010509020102010303" pitchFamily="50" charset="0"/>
            </a:endParaRPr>
          </a:p>
        </p:txBody>
      </p:sp>
      <p:sp>
        <p:nvSpPr>
          <p:cNvPr id="6" name="Title 1"/>
          <p:cNvSpPr txBox="1">
            <a:spLocks/>
          </p:cNvSpPr>
          <p:nvPr/>
        </p:nvSpPr>
        <p:spPr>
          <a:xfrm>
            <a:off x="-1" y="16457"/>
            <a:ext cx="3718149" cy="6092402"/>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
            </a:r>
            <a:br>
              <a:rPr lang="en-US" sz="4000" b="1" dirty="0" smtClean="0">
                <a:solidFill>
                  <a:prstClr val="white"/>
                </a:solidFill>
                <a:latin typeface="OCR A Extended" panose="02010509020102010303" pitchFamily="50" charset="0"/>
              </a:rPr>
            </a:br>
            <a:r>
              <a:rPr lang="en-US" sz="4000" b="1" dirty="0" smtClean="0">
                <a:solidFill>
                  <a:prstClr val="white"/>
                </a:solidFill>
                <a:latin typeface="OCR A Extended" panose="02010509020102010303" pitchFamily="50" charset="0"/>
              </a:rPr>
              <a:t>CYBER ETHICS AND LAWS </a:t>
            </a:r>
            <a:r>
              <a:rPr lang="en-US" sz="4000" b="1" dirty="0" err="1" smtClean="0">
                <a:solidFill>
                  <a:prstClr val="white"/>
                </a:solidFill>
                <a:latin typeface="OCR A Extended" panose="02010509020102010303" pitchFamily="50" charset="0"/>
              </a:rPr>
              <a:t>cont</a:t>
            </a:r>
            <a:r>
              <a:rPr lang="en-US" sz="4000" b="1" dirty="0" smtClean="0">
                <a:solidFill>
                  <a:prstClr val="white"/>
                </a:solidFill>
                <a:latin typeface="OCR A Extended" panose="02010509020102010303" pitchFamily="50" charset="0"/>
              </a:rPr>
              <a:t>…</a:t>
            </a:r>
            <a:endParaRPr lang="en-US" sz="4000"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8014838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3"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070076" y="1052736"/>
            <a:ext cx="9118748" cy="5112568"/>
          </a:xfrm>
        </p:spPr>
        <p:txBody>
          <a:bodyPr>
            <a:normAutofit/>
          </a:bodyPr>
          <a:lstStyle/>
          <a:p>
            <a:pPr marL="0" lvl="0" indent="0" algn="just" defTabSz="914377">
              <a:buSzTx/>
              <a:buNone/>
            </a:pPr>
            <a:r>
              <a:rPr lang="en-US" sz="2000" dirty="0">
                <a:latin typeface="OCR A Extended" panose="02010509020102010303" pitchFamily="50" charset="0"/>
              </a:rPr>
              <a:t>They can be categorized as </a:t>
            </a:r>
            <a:r>
              <a:rPr lang="en-US" sz="2000" dirty="0" smtClean="0">
                <a:latin typeface="OCR A Extended" panose="02010509020102010303" pitchFamily="50" charset="0"/>
              </a:rPr>
              <a:t>follows;</a:t>
            </a:r>
          </a:p>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STANDARDS.</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Cyber Security standard may be defined as the set of rules that an organization has to comply in order to gain right for some particular </a:t>
            </a:r>
            <a:r>
              <a:rPr lang="en-US" sz="2000" dirty="0" smtClean="0">
                <a:latin typeface="OCR A Extended" panose="02010509020102010303" pitchFamily="50" charset="0"/>
              </a:rPr>
              <a:t>things.</a:t>
            </a:r>
            <a:endParaRPr lang="en-US" sz="2000" dirty="0">
              <a:latin typeface="OCR A Extended" panose="02010509020102010303" pitchFamily="50" charset="0"/>
            </a:endParaRPr>
          </a:p>
        </p:txBody>
      </p:sp>
      <p:sp>
        <p:nvSpPr>
          <p:cNvPr id="6" name="Title 1"/>
          <p:cNvSpPr txBox="1">
            <a:spLocks/>
          </p:cNvSpPr>
          <p:nvPr/>
        </p:nvSpPr>
        <p:spPr>
          <a:xfrm>
            <a:off x="1" y="1052736"/>
            <a:ext cx="3070075" cy="511256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4000" b="1" dirty="0" smtClean="0">
              <a:solidFill>
                <a:prstClr val="white"/>
              </a:solidFill>
              <a:latin typeface="OCR A Extended" panose="02010509020102010303" pitchFamily="50" charset="0"/>
            </a:endParaRPr>
          </a:p>
          <a:p>
            <a:pPr algn="ctr"/>
            <a:endParaRPr lang="en-US" sz="4000" b="1" dirty="0">
              <a:solidFill>
                <a:prstClr val="white"/>
              </a:solidFill>
              <a:latin typeface="OCR A Extended" panose="02010509020102010303" pitchFamily="50" charset="0"/>
            </a:endParaRPr>
          </a:p>
          <a:p>
            <a:pPr algn="ctr"/>
            <a:r>
              <a:rPr lang="en-US" sz="4000" b="1" dirty="0" smtClean="0">
                <a:solidFill>
                  <a:prstClr val="white"/>
                </a:solidFill>
                <a:latin typeface="OCR A Extended" panose="02010509020102010303" pitchFamily="50" charset="0"/>
              </a:rPr>
              <a:t>CYBER </a:t>
            </a:r>
            <a:r>
              <a:rPr lang="en-US" sz="4000" b="1" dirty="0">
                <a:solidFill>
                  <a:prstClr val="white"/>
                </a:solidFill>
                <a:latin typeface="OCR A Extended" panose="02010509020102010303" pitchFamily="50" charset="0"/>
              </a:rPr>
              <a:t>SECURITY </a:t>
            </a:r>
            <a:r>
              <a:rPr lang="en-US" sz="4000" b="1" dirty="0" smtClean="0">
                <a:solidFill>
                  <a:prstClr val="white"/>
                </a:solidFill>
                <a:latin typeface="OCR A Extended" panose="02010509020102010303" pitchFamily="50" charset="0"/>
              </a:rPr>
              <a:t>STANDARDS</a:t>
            </a:r>
            <a:endParaRPr lang="en-US" sz="40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243517064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STANDARDS.</a:t>
            </a:r>
          </a:p>
          <a:p>
            <a:pPr lvl="1" algn="just" defTabSz="914377">
              <a:spcBef>
                <a:spcPts val="1000"/>
              </a:spcBef>
              <a:buSzTx/>
              <a:buFont typeface="Wingdings" panose="05000000000000000000" pitchFamily="2" charset="2"/>
              <a:buChar char="Ø"/>
            </a:pPr>
            <a:r>
              <a:rPr lang="en-US" sz="2000" dirty="0" smtClean="0">
                <a:latin typeface="OCR A Extended" panose="02010509020102010303" pitchFamily="50" charset="0"/>
              </a:rPr>
              <a:t>The </a:t>
            </a:r>
            <a:r>
              <a:rPr lang="en-US" sz="2000" dirty="0">
                <a:latin typeface="OCR A Extended" panose="02010509020102010303" pitchFamily="50" charset="0"/>
              </a:rPr>
              <a:t>standards consist of some of the basic rules that the organization is supposed to obey in order to maintain compliance with any of the cybersecurity standards.</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a:t>
            </a:r>
            <a:r>
              <a:rPr lang="en-US" sz="3600" b="1" dirty="0" smtClean="0">
                <a:solidFill>
                  <a:prstClr val="white"/>
                </a:solidFill>
                <a:latin typeface="OCR A Extended" panose="02010509020102010303" pitchFamily="50" charset="0"/>
              </a:rPr>
              <a:t>STANDARDS</a:t>
            </a:r>
          </a:p>
          <a:p>
            <a:pPr algn="ctr"/>
            <a:r>
              <a:rPr lang="en-US" sz="3600" b="1" dirty="0" smtClean="0">
                <a:solidFill>
                  <a:prstClr val="white"/>
                </a:solidFill>
                <a:latin typeface="OCR A Extended" panose="02010509020102010303" pitchFamily="50" charset="0"/>
              </a:rPr>
              <a:t>Cont...</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945121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STANDARDS.</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Based on the requirement of the enterprise or the organization, there are several different standards that they can opt for to bring special capabilities. </a:t>
            </a:r>
          </a:p>
          <a:p>
            <a:pPr lvl="1" algn="just" defTabSz="914377">
              <a:spcBef>
                <a:spcPts val="1000"/>
              </a:spcBef>
              <a:buSzTx/>
              <a:buFont typeface="Wingdings" panose="05000000000000000000" pitchFamily="2" charset="2"/>
              <a:buChar char="Ø"/>
            </a:pPr>
            <a:endParaRPr lang="en-US" sz="2000"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In some places, the government has its own standard that anyone has to obey who is willing to work for the government.</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a:t>
            </a:r>
            <a:r>
              <a:rPr lang="en-US" sz="3600" b="1" dirty="0" smtClean="0">
                <a:solidFill>
                  <a:prstClr val="white"/>
                </a:solidFill>
                <a:latin typeface="OCR A Extended" panose="02010509020102010303" pitchFamily="50" charset="0"/>
              </a:rPr>
              <a:t>STANDARDS</a:t>
            </a:r>
          </a:p>
          <a:p>
            <a:pPr algn="ctr"/>
            <a:r>
              <a:rPr lang="en-US" sz="3600" b="1" dirty="0" smtClean="0">
                <a:solidFill>
                  <a:prstClr val="white"/>
                </a:solidFill>
                <a:latin typeface="OCR A Extended" panose="02010509020102010303" pitchFamily="50" charset="0"/>
              </a:rPr>
              <a:t>Cont...</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15886574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3" y="1052736"/>
            <a:ext cx="8686701" cy="5074427"/>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STANDARDS.</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There are several cybersecurity standards out there that are supposed to protect the system and its users in various ways. Based on what kind of data has to be protected, there are different standards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a:t>
            </a:r>
            <a:r>
              <a:rPr lang="en-US" sz="3600" b="1" dirty="0" smtClean="0">
                <a:solidFill>
                  <a:prstClr val="white"/>
                </a:solidFill>
                <a:latin typeface="OCR A Extended" panose="02010509020102010303" pitchFamily="50" charset="0"/>
              </a:rPr>
              <a:t>STANDARDS</a:t>
            </a:r>
          </a:p>
          <a:p>
            <a:pPr algn="ctr"/>
            <a:r>
              <a:rPr lang="en-US" sz="3600" b="1" dirty="0" smtClean="0">
                <a:solidFill>
                  <a:prstClr val="white"/>
                </a:solidFill>
                <a:latin typeface="OCR A Extended" panose="02010509020102010303" pitchFamily="50" charset="0"/>
              </a:rPr>
              <a:t>Cont...</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34435896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dirty="0">
                <a:latin typeface="OCR A Extended" panose="02010509020102010303" pitchFamily="50" charset="0"/>
              </a:rPr>
              <a:t>They can be categorized as </a:t>
            </a:r>
            <a:r>
              <a:rPr lang="en-US" sz="2000" dirty="0" smtClean="0">
                <a:latin typeface="OCR A Extended" panose="02010509020102010303" pitchFamily="50" charset="0"/>
              </a:rPr>
              <a:t>follows;</a:t>
            </a:r>
          </a:p>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STANDARDS</a:t>
            </a:r>
            <a:r>
              <a:rPr lang="en-US" sz="2000" b="1" dirty="0" smtClean="0">
                <a:latin typeface="OCR A Extended" panose="02010509020102010303" pitchFamily="50" charset="0"/>
              </a:rPr>
              <a:t>.</a:t>
            </a:r>
            <a:endParaRPr lang="en-US" sz="2000"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smtClean="0">
                <a:latin typeface="OCR A Extended" panose="02010509020102010303" pitchFamily="50" charset="0"/>
              </a:rPr>
              <a:t>Some </a:t>
            </a:r>
            <a:r>
              <a:rPr lang="en-US" sz="2000" dirty="0">
                <a:latin typeface="OCR A Extended" panose="02010509020102010303" pitchFamily="50" charset="0"/>
              </a:rPr>
              <a:t>of the common and important standards:</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ISO </a:t>
            </a:r>
            <a:r>
              <a:rPr lang="en-US" sz="2000" dirty="0" smtClean="0">
                <a:latin typeface="OCR A Extended" panose="02010509020102010303" pitchFamily="50" charset="0"/>
              </a:rPr>
              <a:t>27000 SERIES</a:t>
            </a:r>
            <a:endParaRPr lang="en-US" sz="2000"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PCI DSS</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HIPAA</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FINRA</a:t>
            </a: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GDPR</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a:t>
            </a:r>
            <a:r>
              <a:rPr lang="en-US" sz="3600" b="1" dirty="0" smtClean="0">
                <a:solidFill>
                  <a:prstClr val="white"/>
                </a:solidFill>
                <a:latin typeface="OCR A Extended" panose="02010509020102010303" pitchFamily="50" charset="0"/>
              </a:rPr>
              <a:t>STANDARDS</a:t>
            </a:r>
          </a:p>
          <a:p>
            <a:pPr algn="ctr"/>
            <a:r>
              <a:rPr lang="en-US" sz="3600" b="1" dirty="0" smtClean="0">
                <a:solidFill>
                  <a:prstClr val="white"/>
                </a:solidFill>
                <a:latin typeface="OCR A Extended" panose="02010509020102010303" pitchFamily="50" charset="0"/>
              </a:rPr>
              <a:t>Cont...</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29754417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marL="0" lvl="0" indent="0" algn="just" defTabSz="914377">
              <a:buSzTx/>
              <a:buNone/>
            </a:pPr>
            <a:r>
              <a:rPr lang="en-US" sz="2000" b="1" dirty="0" smtClean="0">
                <a:latin typeface="OCR A Extended" panose="02010509020102010303" pitchFamily="50" charset="0"/>
              </a:rPr>
              <a:t>ISO 27000 SERIES</a:t>
            </a:r>
            <a:endParaRPr lang="en-US" sz="2000" b="1"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This is one of the common standards that adhere to the organization to implement an Information security management system. </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14581811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ISO 27000 SERIES</a:t>
            </a:r>
            <a:endParaRPr lang="en-US" sz="2000" b="1"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smtClean="0">
                <a:latin typeface="OCR A Extended" panose="02010509020102010303" pitchFamily="50" charset="0"/>
              </a:rPr>
              <a:t>It </a:t>
            </a:r>
            <a:r>
              <a:rPr lang="en-US" sz="2000" dirty="0">
                <a:latin typeface="OCR A Extended" panose="02010509020102010303" pitchFamily="50" charset="0"/>
              </a:rPr>
              <a:t>is comprised of the set of procedures that states the rules and requirements which has to be satisfied in order to get the organization certified with this standard.</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329535284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ISO 27000 SERIES</a:t>
            </a:r>
            <a:endParaRPr lang="en-US" sz="2000" b="1" dirty="0">
              <a:latin typeface="OCR A Extended" panose="02010509020102010303" pitchFamily="50" charset="0"/>
            </a:endParaRPr>
          </a:p>
          <a:p>
            <a:pPr lvl="1" algn="just" defTabSz="914377">
              <a:spcBef>
                <a:spcPts val="1000"/>
              </a:spcBef>
              <a:buSzTx/>
              <a:buFont typeface="Wingdings" panose="05000000000000000000" pitchFamily="2" charset="2"/>
              <a:buChar char="Ø"/>
            </a:pPr>
            <a:r>
              <a:rPr lang="en-US" sz="2000" dirty="0">
                <a:latin typeface="OCR A Extended" panose="02010509020102010303" pitchFamily="50" charset="0"/>
              </a:rPr>
              <a:t>As per this standard, the organization is supposed to keep all the technology up to date, the servers should exist without vulnerabilities and the organization has to be audited after the specified interval to remain compiled to this standard.</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10671959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129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marL="0" lvl="0" indent="0" algn="just" defTabSz="914377">
              <a:buSzTx/>
              <a:buNone/>
            </a:pPr>
            <a:r>
              <a:rPr lang="en-US" sz="2000" b="1" dirty="0" smtClean="0">
                <a:latin typeface="OCR A Extended" panose="02010509020102010303" pitchFamily="50" charset="0"/>
              </a:rPr>
              <a:t>PCI </a:t>
            </a:r>
            <a:r>
              <a:rPr lang="en-US" sz="2000" b="1" dirty="0">
                <a:latin typeface="OCR A Extended" panose="02010509020102010303" pitchFamily="50" charset="0"/>
              </a:rPr>
              <a:t>DSS</a:t>
            </a:r>
          </a:p>
          <a:p>
            <a:pPr lvl="0" algn="just" defTabSz="914377">
              <a:buSzTx/>
              <a:buFont typeface="Wingdings" panose="05000000000000000000" pitchFamily="2" charset="2"/>
              <a:buChar char="Ø"/>
            </a:pPr>
            <a:r>
              <a:rPr lang="en-US" sz="2000" dirty="0">
                <a:latin typeface="OCR A Extended" panose="02010509020102010303" pitchFamily="50" charset="0"/>
              </a:rPr>
              <a:t>PCI DSS stands for Payment Card Industry Data Security Standard. </a:t>
            </a:r>
          </a:p>
          <a:p>
            <a:pPr lvl="0" algn="just" defTabSz="914377">
              <a:buSzTx/>
              <a:buFont typeface="Wingdings" panose="05000000000000000000" pitchFamily="2" charset="2"/>
              <a:buChar char="Ø"/>
            </a:pPr>
            <a:endParaRPr lang="en-US" sz="2000" dirty="0">
              <a:latin typeface="OCR A Extended" panose="02010509020102010303" pitchFamily="50" charset="0"/>
            </a:endParaRPr>
          </a:p>
          <a:p>
            <a:pPr lvl="0" algn="just" defTabSz="914377">
              <a:buSzTx/>
              <a:buFont typeface="Wingdings" panose="05000000000000000000" pitchFamily="2" charset="2"/>
              <a:buChar char="Ø"/>
            </a:pPr>
            <a:r>
              <a:rPr lang="en-US" sz="2000" dirty="0">
                <a:latin typeface="OCR A Extended" panose="02010509020102010303" pitchFamily="50" charset="0"/>
              </a:rPr>
              <a:t>This can be considered as the standard that has to be opted by the organization that accepts payment through their gateway.</a:t>
            </a:r>
          </a:p>
          <a:p>
            <a:pPr marL="0" lvl="0" indent="0" algn="just" defTabSz="914377">
              <a:buSzTx/>
              <a:buNone/>
            </a:pPr>
            <a:endParaRPr lang="en-US" sz="20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3534614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21150" y="1522925"/>
            <a:ext cx="6596245" cy="4595745"/>
          </a:xfrm>
          <a:prstGeom prst="rect">
            <a:avLst/>
          </a:prstGeom>
        </p:spPr>
      </p:pic>
      <p:sp>
        <p:nvSpPr>
          <p:cNvPr id="3" name="Content Placeholder 2"/>
          <p:cNvSpPr>
            <a:spLocks noGrp="1"/>
          </p:cNvSpPr>
          <p:nvPr>
            <p:ph idx="1"/>
          </p:nvPr>
        </p:nvSpPr>
        <p:spPr>
          <a:xfrm>
            <a:off x="3214093" y="1522925"/>
            <a:ext cx="4752528" cy="1113987"/>
          </a:xfrm>
          <a:noFill/>
        </p:spPr>
        <p:txBody>
          <a:bodyPr>
            <a:noAutofit/>
          </a:bodyPr>
          <a:lstStyle/>
          <a:p>
            <a:pPr marL="0" indent="0">
              <a:buNone/>
            </a:pPr>
            <a:r>
              <a:rPr lang="en-US" sz="3600" b="1" dirty="0" smtClean="0">
                <a:solidFill>
                  <a:srgbClr val="7030A0"/>
                </a:solidFill>
                <a:latin typeface="OCR A Extended" panose="02010509020102010303" pitchFamily="50" charset="0"/>
              </a:rPr>
              <a:t>CONFIDENTIALITY.</a:t>
            </a:r>
          </a:p>
          <a:p>
            <a:pPr marL="0" indent="0">
              <a:buNone/>
            </a:pPr>
            <a:endParaRPr lang="en-US" sz="3600" b="1" dirty="0" smtClean="0">
              <a:solidFill>
                <a:srgbClr val="7030A0"/>
              </a:solidFill>
              <a:latin typeface="OCR A Extended" panose="02010509020102010303" pitchFamily="50" charset="0"/>
            </a:endParaRPr>
          </a:p>
          <a:p>
            <a:pPr marL="0" lvl="0" indent="0">
              <a:buNone/>
            </a:pPr>
            <a:endParaRPr lang="en-US" sz="3600" b="1" dirty="0">
              <a:solidFill>
                <a:srgbClr val="7030A0"/>
              </a:solidFill>
              <a:latin typeface="OCR A Extended" panose="02010509020102010303" pitchFamily="50" charset="0"/>
            </a:endParaRPr>
          </a:p>
        </p:txBody>
      </p:sp>
      <p:sp>
        <p:nvSpPr>
          <p:cNvPr id="5" name="Title 1"/>
          <p:cNvSpPr>
            <a:spLocks noGrp="1"/>
          </p:cNvSpPr>
          <p:nvPr>
            <p:ph type="title"/>
          </p:nvPr>
        </p:nvSpPr>
        <p:spPr>
          <a:xfrm>
            <a:off x="0" y="894"/>
            <a:ext cx="12188824" cy="1411882"/>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a:t>
            </a:fld>
            <a:endParaRPr lang="en-US" sz="1799">
              <a:solidFill>
                <a:prstClr val="black">
                  <a:tint val="75000"/>
                </a:prstClr>
              </a:solidFill>
              <a:latin typeface="Gill Sans MT"/>
            </a:endParaRPr>
          </a:p>
        </p:txBody>
      </p:sp>
    </p:spTree>
    <p:extLst>
      <p:ext uri="{BB962C8B-B14F-4D97-AF65-F5344CB8AC3E}">
        <p14:creationId xmlns:p14="http://schemas.microsoft.com/office/powerpoint/2010/main" val="25282177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PCI </a:t>
            </a:r>
            <a:r>
              <a:rPr lang="en-US" sz="2000" b="1" dirty="0">
                <a:latin typeface="OCR A Extended" panose="02010509020102010303" pitchFamily="50" charset="0"/>
              </a:rPr>
              <a:t>DSS</a:t>
            </a:r>
          </a:p>
          <a:p>
            <a:pPr lvl="1" algn="just" defTabSz="914377">
              <a:buSzTx/>
              <a:buFont typeface="Wingdings" panose="05000000000000000000" pitchFamily="2" charset="2"/>
              <a:buChar char="Ø"/>
            </a:pPr>
            <a:r>
              <a:rPr lang="en-US" sz="1600" dirty="0">
                <a:latin typeface="OCR A Extended" panose="02010509020102010303" pitchFamily="50" charset="0"/>
              </a:rPr>
              <a:t>As per this compliance, the technologies used by the organization should be up-to-date and their system should continuously undergo the security assessment to ensure that it is not having any severe vulnerability. </a:t>
            </a:r>
          </a:p>
          <a:p>
            <a:pPr marL="457063" lvl="1" indent="0" algn="just" defTabSz="914377">
              <a:buSzTx/>
              <a:buNone/>
            </a:pPr>
            <a:endParaRPr lang="en-US" sz="1600" dirty="0">
              <a:latin typeface="OCR A Extended" panose="02010509020102010303" pitchFamily="50" charset="0"/>
            </a:endParaRPr>
          </a:p>
          <a:p>
            <a:pPr lvl="1" algn="just" defTabSz="914377">
              <a:buSzTx/>
              <a:buFont typeface="Wingdings" panose="05000000000000000000" pitchFamily="2" charset="2"/>
              <a:buChar char="Ø"/>
            </a:pPr>
            <a:r>
              <a:rPr lang="en-US" sz="1600" dirty="0">
                <a:latin typeface="OCR A Extended" panose="02010509020102010303" pitchFamily="50" charset="0"/>
              </a:rPr>
              <a:t>This standard was developed by the cluster of card brands(American Express, Visa, MasterCard, JCB, and Discover</a:t>
            </a:r>
            <a:r>
              <a:rPr lang="en-US" sz="1600" dirty="0" smtClean="0">
                <a:latin typeface="OCR A Extended" panose="02010509020102010303" pitchFamily="50" charset="0"/>
              </a:rPr>
              <a:t>).</a:t>
            </a:r>
            <a:endParaRPr lang="en-US" sz="16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243541273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HIPAA</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HIPAA stands for Health Insurance Portability and Accountability Act. </a:t>
            </a:r>
          </a:p>
          <a:p>
            <a:pPr marL="457063" lvl="1" indent="0" algn="just" defTabSz="914377">
              <a:buSzTx/>
              <a:buNone/>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It is the standard that the hospitals are supposed to follow to ensure that their patient’s data are fully protected and cannot be leaked anyway.</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23712665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HIPAA</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In order to comply with this standard, the hospital must have a strong network security team who takes care of all the security incidents, their quarterly security reports should be healthy, all the transaction has to be done in encrypted mode and so on.</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38031838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74427"/>
          </a:xfrm>
        </p:spPr>
        <p:txBody>
          <a:bodyPr>
            <a:normAutofit/>
          </a:bodyPr>
          <a:lstStyle/>
          <a:p>
            <a:pPr marL="0" lvl="0" indent="0" algn="just" defTabSz="914377">
              <a:buSzTx/>
              <a:buNone/>
            </a:pPr>
            <a:r>
              <a:rPr lang="en-US" sz="2000" b="1" dirty="0" smtClean="0">
                <a:latin typeface="OCR A Extended" panose="02010509020102010303" pitchFamily="50" charset="0"/>
              </a:rPr>
              <a:t>HIPAA</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This standard ensures that the critical health-related information of the patient will remain secure so that the patient can feel safe about their health.</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31215620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marL="0" lvl="0" indent="0" algn="just" defTabSz="914377">
              <a:buSzTx/>
              <a:buNone/>
            </a:pPr>
            <a:r>
              <a:rPr lang="en-US" sz="2000" b="1" dirty="0" smtClean="0">
                <a:latin typeface="OCR A Extended" panose="02010509020102010303" pitchFamily="50" charset="0"/>
              </a:rPr>
              <a:t>FINRA</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FINRA stands for Financial Industry Regulatory Authority.</a:t>
            </a:r>
          </a:p>
          <a:p>
            <a:pPr lvl="1" algn="just" defTabSz="914377">
              <a:buSzTx/>
              <a:buFont typeface="Wingdings" panose="05000000000000000000" pitchFamily="2" charset="2"/>
              <a:buChar char="Ø"/>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This standard is all about making things secure for the financial bodies that handle the funds or aggressively engaged in financial transactions. </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14821475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marL="0" lvl="0" indent="0" algn="just" defTabSz="914377">
              <a:buSzTx/>
              <a:buNone/>
            </a:pPr>
            <a:r>
              <a:rPr lang="en-US" sz="2000" b="1" dirty="0" smtClean="0">
                <a:latin typeface="OCR A Extended" panose="02010509020102010303" pitchFamily="50" charset="0"/>
              </a:rPr>
              <a:t>FINRA</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In this standard, the system is supposed to be highly secure and to comply with this standard, various measures have to be considered in terms of data security and the user’s data protection.</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278628966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a:t>
            </a:r>
            <a:r>
              <a:rPr lang="en-US" sz="2000" b="1" dirty="0" smtClean="0">
                <a:latin typeface="OCR A Extended" panose="02010509020102010303" pitchFamily="50" charset="0"/>
              </a:rPr>
              <a:t>STANDARDS.</a:t>
            </a:r>
            <a:endParaRPr lang="en-US" sz="2000" dirty="0" smtClean="0">
              <a:latin typeface="OCR A Extended" panose="02010509020102010303" pitchFamily="50" charset="0"/>
            </a:endParaRPr>
          </a:p>
          <a:p>
            <a:pPr marL="0" lvl="0" indent="0" algn="just" defTabSz="914377">
              <a:buSzTx/>
              <a:buNone/>
            </a:pPr>
            <a:r>
              <a:rPr lang="en-US" sz="2000" dirty="0" smtClean="0">
                <a:latin typeface="OCR A Extended" panose="02010509020102010303" pitchFamily="50" charset="0"/>
              </a:rPr>
              <a:t>Some </a:t>
            </a:r>
            <a:r>
              <a:rPr lang="en-US" sz="2000" dirty="0">
                <a:latin typeface="OCR A Extended" panose="02010509020102010303" pitchFamily="50" charset="0"/>
              </a:rPr>
              <a:t>of the common and important </a:t>
            </a:r>
            <a:r>
              <a:rPr lang="en-US" sz="2000" dirty="0" smtClean="0">
                <a:latin typeface="OCR A Extended" panose="02010509020102010303" pitchFamily="50" charset="0"/>
              </a:rPr>
              <a:t>standards:</a:t>
            </a:r>
          </a:p>
          <a:p>
            <a:pPr marL="0" lvl="0" indent="0" algn="just" defTabSz="914377">
              <a:buSzTx/>
              <a:buNone/>
            </a:pPr>
            <a:r>
              <a:rPr lang="en-US" sz="2000" b="1" dirty="0">
                <a:latin typeface="OCR A Extended" panose="02010509020102010303" pitchFamily="50" charset="0"/>
              </a:rPr>
              <a:t>GDPR</a:t>
            </a:r>
          </a:p>
          <a:p>
            <a:pPr lvl="1" algn="just" defTabSz="914377">
              <a:buSzTx/>
              <a:buFont typeface="Wingdings" panose="05000000000000000000" pitchFamily="2" charset="2"/>
              <a:buChar char="Ø"/>
            </a:pPr>
            <a:r>
              <a:rPr lang="en-US" sz="1800" dirty="0">
                <a:latin typeface="OCR A Extended" panose="02010509020102010303" pitchFamily="50" charset="0"/>
              </a:rPr>
              <a:t>GDPR stands for General Data Protection Regulation. </a:t>
            </a:r>
          </a:p>
          <a:p>
            <a:pPr lvl="1" algn="just" defTabSz="914377">
              <a:buSzTx/>
              <a:buFont typeface="Wingdings" panose="05000000000000000000" pitchFamily="2" charset="2"/>
              <a:buChar char="Ø"/>
            </a:pPr>
            <a:r>
              <a:rPr lang="en-US" sz="1800" dirty="0">
                <a:latin typeface="OCR A Extended" panose="02010509020102010303" pitchFamily="50" charset="0"/>
              </a:rPr>
              <a:t>It is a standard defined by the European government which is concerned about the data protection of all the users.</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3831567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marL="0" lvl="0" indent="0" algn="just" defTabSz="914377">
              <a:buSzTx/>
              <a:buNone/>
            </a:pPr>
            <a:r>
              <a:rPr lang="en-US" sz="2000" b="1" dirty="0" smtClean="0">
                <a:latin typeface="OCR A Extended" panose="02010509020102010303" pitchFamily="50" charset="0"/>
              </a:rPr>
              <a:t>GDPR</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In this standard, the body that has to manage the </a:t>
            </a:r>
            <a:r>
              <a:rPr lang="en-US" sz="1800" dirty="0" smtClean="0">
                <a:latin typeface="OCR A Extended" panose="02010509020102010303" pitchFamily="50" charset="0"/>
              </a:rPr>
              <a:t>compliance </a:t>
            </a:r>
            <a:r>
              <a:rPr lang="en-US" sz="1800" dirty="0">
                <a:latin typeface="OCR A Extended" panose="02010509020102010303" pitchFamily="50" charset="0"/>
              </a:rPr>
              <a:t>to make sure that the user’s data is secure and cannot be accessed without proper authorization. </a:t>
            </a:r>
          </a:p>
          <a:p>
            <a:pPr lvl="1" algn="just" defTabSz="914377">
              <a:buSzTx/>
              <a:buFont typeface="Wingdings" panose="05000000000000000000" pitchFamily="2" charset="2"/>
              <a:buChar char="Ø"/>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This standard mainly focuses on the safety of the user’s data so that they can feel safe while sharing it with any of the organizations that are complying with the General Data Protection Regulation.</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STANDARDS.</a:t>
            </a:r>
          </a:p>
        </p:txBody>
      </p:sp>
    </p:spTree>
    <p:extLst>
      <p:ext uri="{BB962C8B-B14F-4D97-AF65-F5344CB8AC3E}">
        <p14:creationId xmlns:p14="http://schemas.microsoft.com/office/powerpoint/2010/main" val="22273637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4222205" cy="6164410"/>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4400" b="1" dirty="0" smtClean="0">
                <a:solidFill>
                  <a:prstClr val="white"/>
                </a:solidFill>
                <a:latin typeface="OCR A Extended" panose="02010509020102010303" pitchFamily="50" charset="0"/>
              </a:rPr>
              <a:t>CYBER LAWS</a:t>
            </a:r>
            <a:r>
              <a:rPr lang="en-US" sz="4400" b="1" dirty="0">
                <a:solidFill>
                  <a:prstClr val="white"/>
                </a:solidFill>
                <a:latin typeface="OCR A Extended" panose="02010509020102010303" pitchFamily="50" charset="0"/>
              </a:rPr>
              <a:t>.</a:t>
            </a:r>
            <a:endParaRPr lang="en-US" sz="44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4222204" y="894"/>
            <a:ext cx="7966620" cy="6164410"/>
          </a:xfrm>
        </p:spPr>
        <p:txBody>
          <a:bodyPr>
            <a:normAutofit/>
          </a:bodyPr>
          <a:lstStyle/>
          <a:p>
            <a:pPr>
              <a:buFont typeface="Wingdings" panose="05000000000000000000" pitchFamily="2" charset="2"/>
              <a:buChar char="Ø"/>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Cyber </a:t>
            </a:r>
            <a:r>
              <a:rPr lang="en-US" sz="2000" dirty="0">
                <a:latin typeface="OCR A Extended" panose="02010509020102010303" pitchFamily="50" charset="0"/>
              </a:rPr>
              <a:t>law is otherwise called Digital Law or Internet Law</a:t>
            </a:r>
            <a:r>
              <a:rPr lang="en-US" sz="2000" dirty="0" smtClean="0">
                <a:latin typeface="OCR A Extended" panose="02010509020102010303" pitchFamily="50" charset="0"/>
              </a:rPr>
              <a:t>.</a:t>
            </a:r>
          </a:p>
          <a:p>
            <a:pPr>
              <a:buFont typeface="Wingdings" panose="05000000000000000000" pitchFamily="2" charset="2"/>
              <a:buChar char="Ø"/>
            </a:pPr>
            <a:endParaRPr lang="en-US" sz="2000" dirty="0" smtClean="0">
              <a:latin typeface="OCR A Extended" panose="02010509020102010303" pitchFamily="50" charset="0"/>
            </a:endParaRPr>
          </a:p>
          <a:p>
            <a:pPr marL="0" indent="0">
              <a:buNone/>
            </a:pPr>
            <a:r>
              <a:rPr lang="en-US" sz="2000" dirty="0" smtClean="0">
                <a:latin typeface="OCR A Extended" panose="02010509020102010303" pitchFamily="50" charset="0"/>
              </a:rPr>
              <a:t> </a:t>
            </a:r>
          </a:p>
          <a:p>
            <a:pPr>
              <a:buFont typeface="Wingdings" panose="05000000000000000000" pitchFamily="2" charset="2"/>
              <a:buChar char="Ø"/>
            </a:pPr>
            <a:r>
              <a:rPr lang="en-US" sz="2000" dirty="0" smtClean="0">
                <a:latin typeface="OCR A Extended" panose="02010509020102010303" pitchFamily="50" charset="0"/>
              </a:rPr>
              <a:t>Cyber </a:t>
            </a:r>
            <a:r>
              <a:rPr lang="en-US" sz="2000" dirty="0">
                <a:latin typeface="OCR A Extended" panose="02010509020102010303" pitchFamily="50" charset="0"/>
              </a:rPr>
              <a:t>law </a:t>
            </a:r>
            <a:r>
              <a:rPr lang="en-US" sz="2000" dirty="0" smtClean="0">
                <a:latin typeface="OCR A Extended" panose="02010509020102010303" pitchFamily="50" charset="0"/>
              </a:rPr>
              <a:t>is </a:t>
            </a:r>
            <a:r>
              <a:rPr lang="en-US" sz="2000" dirty="0">
                <a:latin typeface="OCR A Extended" panose="02010509020102010303" pitchFamily="50" charset="0"/>
              </a:rPr>
              <a:t>the zone of law that manages the Internet’s relationship to technology, innovative and electronic components, including computers, programming, equipment, data frameworks and Information </a:t>
            </a:r>
            <a:r>
              <a:rPr lang="en-US" sz="2000" dirty="0" smtClean="0">
                <a:latin typeface="OCR A Extended" panose="02010509020102010303" pitchFamily="50" charset="0"/>
              </a:rPr>
              <a:t>System.</a:t>
            </a:r>
            <a:endParaRPr lang="en-US" sz="2000" dirty="0">
              <a:latin typeface="OCR A Extended" panose="02010509020102010303" pitchFamily="50" charset="0"/>
            </a:endParaRPr>
          </a:p>
        </p:txBody>
      </p:sp>
    </p:spTree>
    <p:extLst>
      <p:ext uri="{BB962C8B-B14F-4D97-AF65-F5344CB8AC3E}">
        <p14:creationId xmlns:p14="http://schemas.microsoft.com/office/powerpoint/2010/main" val="5242553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139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LAWS</a:t>
            </a:r>
          </a:p>
          <a:p>
            <a:pPr lvl="1" algn="just" defTabSz="914377">
              <a:buSzTx/>
              <a:buFont typeface="Wingdings" panose="05000000000000000000" pitchFamily="2" charset="2"/>
              <a:buChar char="Ø"/>
            </a:pPr>
            <a:r>
              <a:rPr lang="en-US" sz="1800" dirty="0">
                <a:latin typeface="OCR A Extended" panose="02010509020102010303" pitchFamily="50" charset="0"/>
              </a:rPr>
              <a:t>Cyber law is the area of law that deals with the Internet's relationship to technological and electronic elements, including computers, software, hardware and information systems.</a:t>
            </a:r>
          </a:p>
          <a:p>
            <a:pPr lvl="1" algn="just" defTabSz="914377">
              <a:buSzTx/>
              <a:buFont typeface="Wingdings" panose="05000000000000000000" pitchFamily="2" charset="2"/>
              <a:buChar char="Ø"/>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Cyber law is also known as Cyber Law or Internet Law.</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4287341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4032446"/>
          </a:xfrm>
        </p:spPr>
        <p:txBody>
          <a:bodyPr>
            <a:normAutofit/>
          </a:bodyPr>
          <a:lstStyle/>
          <a:p>
            <a:pPr marL="0" indent="0">
              <a:buNone/>
            </a:pPr>
            <a:r>
              <a:rPr lang="en-US" sz="2400" b="1" dirty="0" smtClean="0">
                <a:latin typeface="OCR A Extended" panose="02010509020102010303" pitchFamily="50" charset="0"/>
              </a:rPr>
              <a:t>What is Confidentiality?</a:t>
            </a:r>
            <a:endParaRPr lang="en-US" sz="2400" dirty="0">
              <a:latin typeface="OCR A Extended" panose="02010509020102010303" pitchFamily="50" charset="0"/>
            </a:endParaRPr>
          </a:p>
          <a:p>
            <a:pPr marL="0" indent="0">
              <a:buNone/>
            </a:pPr>
            <a:endParaRPr lang="en-US" sz="2000" dirty="0" smtClean="0">
              <a:latin typeface="OCR A Extended" panose="02010509020102010303" pitchFamily="50" charset="0"/>
            </a:endParaRPr>
          </a:p>
          <a:p>
            <a:pPr marL="0" indent="0">
              <a:buNone/>
            </a:pPr>
            <a:r>
              <a:rPr lang="en-US" sz="2000" dirty="0" smtClean="0">
                <a:latin typeface="OCR A Extended" panose="02010509020102010303" pitchFamily="50" charset="0"/>
              </a:rPr>
              <a:t>Confidentiality means </a:t>
            </a:r>
            <a:r>
              <a:rPr lang="en-US" sz="2000" dirty="0">
                <a:latin typeface="OCR A Extended" panose="02010509020102010303" pitchFamily="50" charset="0"/>
              </a:rPr>
              <a:t>preventing information from falling into the hands of people who do not have authorization to access the information.</a:t>
            </a:r>
            <a:endParaRPr lang="en-US" sz="2000" dirty="0" smtClean="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8481860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LAWS</a:t>
            </a:r>
          </a:p>
          <a:p>
            <a:pPr lvl="1" algn="just" defTabSz="914377">
              <a:buSzTx/>
              <a:buFont typeface="Wingdings" panose="05000000000000000000" pitchFamily="2" charset="2"/>
              <a:buChar char="Ø"/>
            </a:pPr>
            <a:r>
              <a:rPr lang="en-US" sz="1800" dirty="0">
                <a:latin typeface="OCR A Extended" panose="02010509020102010303" pitchFamily="50" charset="0"/>
              </a:rPr>
              <a:t>Cyber laws prevent or reduce large scale damage from cybercriminal activities by protecting information access, privacy, communications, intellectual property (IP) and freedom of speech related to the use of the Internet, websites, email, computers, cell phones, software and hardware, such as data storage devices.</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334700564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1800" b="1" dirty="0" smtClean="0">
                <a:latin typeface="OCR A Extended" panose="02010509020102010303" pitchFamily="50" charset="0"/>
              </a:rPr>
              <a:t>Cyber </a:t>
            </a:r>
            <a:r>
              <a:rPr lang="en-US" sz="1800" b="1" dirty="0">
                <a:latin typeface="OCR A Extended" panose="02010509020102010303" pitchFamily="50" charset="0"/>
              </a:rPr>
              <a:t>Law and Intellectual Property</a:t>
            </a:r>
          </a:p>
          <a:p>
            <a:pPr lvl="1" algn="just" defTabSz="914377">
              <a:buSzTx/>
              <a:buFont typeface="Wingdings" panose="05000000000000000000" pitchFamily="2" charset="2"/>
              <a:buChar char="Ø"/>
            </a:pPr>
            <a:r>
              <a:rPr lang="en-US" sz="1800" dirty="0">
                <a:latin typeface="OCR A Extended" panose="02010509020102010303" pitchFamily="50" charset="0"/>
              </a:rPr>
              <a:t>An important part of cyber law is intellectual property. </a:t>
            </a:r>
          </a:p>
          <a:p>
            <a:pPr lvl="1" algn="just" defTabSz="914377">
              <a:buSzTx/>
              <a:buFont typeface="Wingdings" panose="05000000000000000000" pitchFamily="2" charset="2"/>
              <a:buChar char="Ø"/>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Intellectual property can include areas like inventions, literature, music, and businesses. It now includes digital items that are offered over the internet.</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Law and Intellectual Property</a:t>
            </a:r>
          </a:p>
        </p:txBody>
      </p:sp>
    </p:spTree>
    <p:extLst>
      <p:ext uri="{BB962C8B-B14F-4D97-AF65-F5344CB8AC3E}">
        <p14:creationId xmlns:p14="http://schemas.microsoft.com/office/powerpoint/2010/main" val="202429258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112568"/>
          </a:xfrm>
        </p:spPr>
        <p:txBody>
          <a:bodyPr>
            <a:normAutofit/>
          </a:bodyPr>
          <a:lstStyle/>
          <a:p>
            <a:pPr lvl="0" algn="just" defTabSz="914377">
              <a:buSzTx/>
              <a:buFont typeface="Wingdings" panose="05000000000000000000" pitchFamily="2" charset="2"/>
              <a:buChar char="ü"/>
            </a:pPr>
            <a:r>
              <a:rPr lang="en-US" sz="1800" b="1" dirty="0" smtClean="0">
                <a:latin typeface="OCR A Extended" panose="02010509020102010303" pitchFamily="50" charset="0"/>
              </a:rPr>
              <a:t>Cyber </a:t>
            </a:r>
            <a:r>
              <a:rPr lang="en-US" sz="1800" b="1" dirty="0">
                <a:latin typeface="OCR A Extended" panose="02010509020102010303" pitchFamily="50" charset="0"/>
              </a:rPr>
              <a:t>Law and Intellectual Property</a:t>
            </a:r>
          </a:p>
          <a:p>
            <a:pPr lvl="1" algn="just" defTabSz="914377">
              <a:buSzTx/>
              <a:buFont typeface="Wingdings" panose="05000000000000000000" pitchFamily="2" charset="2"/>
              <a:buChar char="Ø"/>
            </a:pPr>
            <a:r>
              <a:rPr lang="en-US" sz="1800" dirty="0">
                <a:latin typeface="OCR A Extended" panose="02010509020102010303" pitchFamily="50" charset="0"/>
              </a:rPr>
              <a:t>It is a right that allow creators, or owners of patents, trademarks or copyrighted works to benefit from their own plans, ideas, or other intangible assets or investment in a creation.</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Law and Intellectual Property</a:t>
            </a:r>
          </a:p>
        </p:txBody>
      </p:sp>
    </p:spTree>
    <p:extLst>
      <p:ext uri="{BB962C8B-B14F-4D97-AF65-F5344CB8AC3E}">
        <p14:creationId xmlns:p14="http://schemas.microsoft.com/office/powerpoint/2010/main" val="13955832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4"/>
            <a:ext cx="12188824" cy="4608512"/>
          </a:xfrm>
        </p:spPr>
        <p:txBody>
          <a:bodyPr>
            <a:normAutofit/>
          </a:bodyPr>
          <a:lstStyle/>
          <a:p>
            <a:pPr marL="0" lvl="0" indent="0" algn="just" defTabSz="914377">
              <a:buSzTx/>
              <a:buNone/>
            </a:pPr>
            <a:r>
              <a:rPr lang="en-US" sz="2000" dirty="0">
                <a:latin typeface="OCR A Extended" panose="02010509020102010303" pitchFamily="50" charset="0"/>
              </a:rPr>
              <a:t>They can be categorized as </a:t>
            </a:r>
            <a:r>
              <a:rPr lang="en-US" sz="2000" dirty="0" smtClean="0">
                <a:latin typeface="OCR A Extended" panose="02010509020102010303" pitchFamily="50" charset="0"/>
              </a:rPr>
              <a:t>follows;</a:t>
            </a:r>
          </a:p>
          <a:p>
            <a:pPr lvl="0" algn="just" defTabSz="914377">
              <a:buSzTx/>
              <a:buFont typeface="Wingdings" panose="05000000000000000000" pitchFamily="2" charset="2"/>
              <a:buChar char="ü"/>
            </a:pPr>
            <a:r>
              <a:rPr lang="en-US" sz="2000" b="1" dirty="0">
                <a:latin typeface="OCR A Extended" panose="02010509020102010303" pitchFamily="50" charset="0"/>
              </a:rPr>
              <a:t>CYBER </a:t>
            </a:r>
            <a:r>
              <a:rPr lang="en-US" sz="2000" b="1" dirty="0" smtClean="0">
                <a:latin typeface="OCR A Extended" panose="02010509020102010303" pitchFamily="50" charset="0"/>
              </a:rPr>
              <a:t>LAWS</a:t>
            </a:r>
          </a:p>
          <a:p>
            <a:pPr lvl="0" algn="just" defTabSz="914377">
              <a:buSzTx/>
              <a:buFont typeface="Wingdings" panose="05000000000000000000" pitchFamily="2" charset="2"/>
              <a:buChar char="ü"/>
            </a:pPr>
            <a:r>
              <a:rPr lang="en-US" sz="1800" b="1" dirty="0" smtClean="0">
                <a:latin typeface="OCR A Extended" panose="02010509020102010303" pitchFamily="50" charset="0"/>
              </a:rPr>
              <a:t>Cyber </a:t>
            </a:r>
            <a:r>
              <a:rPr lang="en-US" sz="1800" b="1" dirty="0">
                <a:latin typeface="OCR A Extended" panose="02010509020102010303" pitchFamily="50" charset="0"/>
              </a:rPr>
              <a:t>Law and Intellectual Property</a:t>
            </a:r>
          </a:p>
          <a:p>
            <a:pPr lvl="1" algn="just" defTabSz="914377">
              <a:buSzTx/>
              <a:buFont typeface="Wingdings" panose="05000000000000000000" pitchFamily="2" charset="2"/>
              <a:buChar char="Ø"/>
            </a:pPr>
            <a:r>
              <a:rPr lang="en-US" sz="1800" dirty="0">
                <a:latin typeface="OCR A Extended" panose="02010509020102010303" pitchFamily="50" charset="0"/>
              </a:rPr>
              <a:t>IP rights related to cyber law generally fall into the following categories:</a:t>
            </a:r>
          </a:p>
          <a:p>
            <a:pPr lvl="1" algn="just" defTabSz="914377">
              <a:buSzTx/>
              <a:buFont typeface="Wingdings" panose="05000000000000000000" pitchFamily="2" charset="2"/>
              <a:buChar char="Ø"/>
            </a:pPr>
            <a:endParaRPr lang="en-US" sz="18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Copyright</a:t>
            </a:r>
          </a:p>
          <a:p>
            <a:pPr lvl="1" algn="just" defTabSz="914377">
              <a:buSzTx/>
              <a:buFont typeface="Wingdings" panose="05000000000000000000" pitchFamily="2" charset="2"/>
              <a:buChar char="Ø"/>
            </a:pPr>
            <a:r>
              <a:rPr lang="en-US" sz="1800" dirty="0">
                <a:latin typeface="OCR A Extended" panose="02010509020102010303" pitchFamily="50" charset="0"/>
              </a:rPr>
              <a:t>Patents</a:t>
            </a:r>
          </a:p>
          <a:p>
            <a:pPr lvl="1" algn="just" defTabSz="914377">
              <a:buSzTx/>
              <a:buFont typeface="Wingdings" panose="05000000000000000000" pitchFamily="2" charset="2"/>
              <a:buChar char="Ø"/>
            </a:pPr>
            <a:r>
              <a:rPr lang="en-US" sz="1800" dirty="0">
                <a:latin typeface="OCR A Extended" panose="02010509020102010303" pitchFamily="50" charset="0"/>
              </a:rPr>
              <a:t>Trademarks/Service Marks</a:t>
            </a:r>
          </a:p>
          <a:p>
            <a:pPr lvl="1" algn="just" defTabSz="914377">
              <a:buSzTx/>
              <a:buFont typeface="Wingdings" panose="05000000000000000000" pitchFamily="2" charset="2"/>
              <a:buChar char="Ø"/>
            </a:pPr>
            <a:r>
              <a:rPr lang="en-US" sz="1800" dirty="0">
                <a:latin typeface="OCR A Extended" panose="02010509020102010303" pitchFamily="50" charset="0"/>
              </a:rPr>
              <a:t>Trade Secrets</a:t>
            </a:r>
          </a:p>
        </p:txBody>
      </p:sp>
      <p:sp>
        <p:nvSpPr>
          <p:cNvPr id="2" name="Rectangle 1"/>
          <p:cNvSpPr/>
          <p:nvPr/>
        </p:nvSpPr>
        <p:spPr>
          <a:xfrm>
            <a:off x="5618211" y="3717032"/>
            <a:ext cx="6092825" cy="1474250"/>
          </a:xfrm>
          <a:prstGeom prst="rect">
            <a:avLst/>
          </a:prstGeom>
        </p:spPr>
        <p:txBody>
          <a:bodyPr>
            <a:spAutoFit/>
          </a:bodyPr>
          <a:lstStyle/>
          <a:p>
            <a:pPr marL="1200150" lvl="2" indent="-285750" algn="just" defTabSz="914377">
              <a:lnSpc>
                <a:spcPct val="90000"/>
              </a:lnSpc>
              <a:spcBef>
                <a:spcPts val="1000"/>
              </a:spcBef>
              <a:buFont typeface="Wingdings" panose="05000000000000000000" pitchFamily="2" charset="2"/>
              <a:buChar char="Ø"/>
            </a:pPr>
            <a:r>
              <a:rPr lang="en-US" dirty="0">
                <a:latin typeface="OCR A Extended" panose="02010509020102010303" pitchFamily="50" charset="0"/>
              </a:rPr>
              <a:t>Domain Disputes</a:t>
            </a:r>
          </a:p>
          <a:p>
            <a:pPr marL="1200150" lvl="2" indent="-285750" algn="just" defTabSz="914377">
              <a:lnSpc>
                <a:spcPct val="90000"/>
              </a:lnSpc>
              <a:spcBef>
                <a:spcPts val="1000"/>
              </a:spcBef>
              <a:buFont typeface="Wingdings" panose="05000000000000000000" pitchFamily="2" charset="2"/>
              <a:buChar char="Ø"/>
            </a:pPr>
            <a:r>
              <a:rPr lang="en-US" dirty="0">
                <a:latin typeface="OCR A Extended" panose="02010509020102010303" pitchFamily="50" charset="0"/>
              </a:rPr>
              <a:t>Contracts.</a:t>
            </a:r>
          </a:p>
          <a:p>
            <a:pPr marL="1200150" lvl="2" indent="-285750" algn="just" defTabSz="914377">
              <a:lnSpc>
                <a:spcPct val="90000"/>
              </a:lnSpc>
              <a:spcBef>
                <a:spcPts val="1000"/>
              </a:spcBef>
              <a:buFont typeface="Wingdings" panose="05000000000000000000" pitchFamily="2" charset="2"/>
              <a:buChar char="Ø"/>
            </a:pPr>
            <a:r>
              <a:rPr lang="en-US" dirty="0">
                <a:latin typeface="OCR A Extended" panose="02010509020102010303" pitchFamily="50" charset="0"/>
              </a:rPr>
              <a:t>Privacy</a:t>
            </a:r>
          </a:p>
          <a:p>
            <a:pPr marL="1200150" lvl="2" indent="-285750" algn="just" defTabSz="914377">
              <a:lnSpc>
                <a:spcPct val="90000"/>
              </a:lnSpc>
              <a:spcBef>
                <a:spcPts val="1000"/>
              </a:spcBef>
              <a:buFont typeface="Wingdings" panose="05000000000000000000" pitchFamily="2" charset="2"/>
              <a:buChar char="Ø"/>
            </a:pPr>
            <a:r>
              <a:rPr lang="en-US" dirty="0">
                <a:latin typeface="OCR A Extended" panose="02010509020102010303" pitchFamily="50" charset="0"/>
              </a:rPr>
              <a:t>Data Retention.</a:t>
            </a:r>
          </a:p>
        </p:txBody>
      </p:sp>
    </p:spTree>
    <p:extLst>
      <p:ext uri="{BB962C8B-B14F-4D97-AF65-F5344CB8AC3E}">
        <p14:creationId xmlns:p14="http://schemas.microsoft.com/office/powerpoint/2010/main" val="29511816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Copyright. </a:t>
            </a:r>
          </a:p>
          <a:p>
            <a:pPr marL="0" lvl="0" indent="0" algn="just" defTabSz="914377">
              <a:buSzTx/>
              <a:buNone/>
            </a:pPr>
            <a:r>
              <a:rPr lang="en-US" sz="2000" dirty="0">
                <a:latin typeface="OCR A Extended" panose="02010509020102010303" pitchFamily="50" charset="0"/>
              </a:rPr>
              <a:t>Copyrights provide protection to almost any piece of IP you can transmit over the internet. This can include books, music, movies, blogs, and much more.</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Law and Intellectual Property</a:t>
            </a:r>
          </a:p>
        </p:txBody>
      </p:sp>
    </p:spTree>
    <p:extLst>
      <p:ext uri="{BB962C8B-B14F-4D97-AF65-F5344CB8AC3E}">
        <p14:creationId xmlns:p14="http://schemas.microsoft.com/office/powerpoint/2010/main" val="33469182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Patents. </a:t>
            </a:r>
          </a:p>
          <a:p>
            <a:pPr marL="0" lvl="0" indent="0" algn="just" defTabSz="914377">
              <a:buSzTx/>
              <a:buNone/>
            </a:pPr>
            <a:r>
              <a:rPr lang="en-US" sz="2000" dirty="0">
                <a:latin typeface="OCR A Extended" panose="02010509020102010303" pitchFamily="50" charset="0"/>
              </a:rPr>
              <a:t>Patents are generally used to protect an invention. These are used on the internet for two main reasons. </a:t>
            </a:r>
          </a:p>
          <a:p>
            <a:pPr lvl="0" algn="just" defTabSz="914377">
              <a:buSzTx/>
              <a:buFont typeface="Wingdings" panose="05000000000000000000" pitchFamily="2" charset="2"/>
              <a:buChar char="ü"/>
            </a:pPr>
            <a:r>
              <a:rPr lang="en-US" sz="2000" dirty="0">
                <a:latin typeface="OCR A Extended" panose="02010509020102010303" pitchFamily="50" charset="0"/>
              </a:rPr>
              <a:t>The first is for new software. </a:t>
            </a:r>
          </a:p>
          <a:p>
            <a:pPr lvl="0" algn="just" defTabSz="914377">
              <a:buSzTx/>
              <a:buFont typeface="Wingdings" panose="05000000000000000000" pitchFamily="2" charset="2"/>
              <a:buChar char="ü"/>
            </a:pPr>
            <a:r>
              <a:rPr lang="en-US" sz="2000" dirty="0">
                <a:latin typeface="OCR A Extended" panose="02010509020102010303" pitchFamily="50" charset="0"/>
              </a:rPr>
              <a:t>The second is for new online business methods.</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Law and Intellectual Property</a:t>
            </a:r>
          </a:p>
        </p:txBody>
      </p:sp>
    </p:spTree>
    <p:extLst>
      <p:ext uri="{BB962C8B-B14F-4D97-AF65-F5344CB8AC3E}">
        <p14:creationId xmlns:p14="http://schemas.microsoft.com/office/powerpoint/2010/main" val="27979742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Trademarks/Service Marks. </a:t>
            </a:r>
          </a:p>
          <a:p>
            <a:pPr marL="0" lvl="0" indent="0" algn="just" defTabSz="914377">
              <a:buSzTx/>
              <a:buNone/>
            </a:pPr>
            <a:r>
              <a:rPr lang="en-US" sz="2000" dirty="0">
                <a:latin typeface="OCR A Extended" panose="02010509020102010303" pitchFamily="50" charset="0"/>
              </a:rPr>
              <a:t>Trademarks and service marks are used the same online as they are in the real world. </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LAWS</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39145488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Domain Disputes. </a:t>
            </a:r>
          </a:p>
          <a:p>
            <a:pPr marL="0" lvl="0" indent="0" algn="just" defTabSz="914377">
              <a:buSzTx/>
              <a:buNone/>
            </a:pPr>
            <a:r>
              <a:rPr lang="en-US" sz="2000" dirty="0">
                <a:latin typeface="OCR A Extended" panose="02010509020102010303" pitchFamily="50" charset="0"/>
              </a:rPr>
              <a:t>This is related to trademarks. Specifically, domain disputes are about who owns a web address. For instance, the person who runs a website may not be the person who owns it</a:t>
            </a:r>
            <a:r>
              <a:rPr lang="en-US" sz="2000" dirty="0" smtClean="0">
                <a:latin typeface="OCR A Extended" panose="02010509020102010303" pitchFamily="50" charset="0"/>
              </a:rPr>
              <a:t>.</a:t>
            </a:r>
          </a:p>
          <a:p>
            <a:pPr marL="0" lvl="0" indent="0" algn="just" defTabSz="914377">
              <a:buSzTx/>
              <a:buNone/>
            </a:pPr>
            <a:endParaRPr lang="en-US" sz="2000"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Additionally, because domains are cheap, some people buy multiple domains hoping for a big payday.</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LAWS</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188475810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Contracts.</a:t>
            </a:r>
          </a:p>
          <a:p>
            <a:pPr marL="0" lvl="0" indent="0" algn="just" defTabSz="914377">
              <a:buSzTx/>
              <a:buNone/>
            </a:pPr>
            <a:r>
              <a:rPr lang="en-US" sz="2000" dirty="0">
                <a:latin typeface="OCR A Extended" panose="02010509020102010303" pitchFamily="50" charset="0"/>
              </a:rPr>
              <a:t>Most people don't think contracts apply online. This is not the case. </a:t>
            </a:r>
            <a:endParaRPr lang="en-US" sz="2000" dirty="0" smtClean="0">
              <a:latin typeface="OCR A Extended" panose="02010509020102010303" pitchFamily="50" charset="0"/>
            </a:endParaRPr>
          </a:p>
          <a:p>
            <a:pPr marL="0" lvl="0" indent="0" algn="just" defTabSz="914377">
              <a:buSzTx/>
              <a:buNone/>
            </a:pPr>
            <a:r>
              <a:rPr lang="en-US" sz="2000" dirty="0" smtClean="0">
                <a:latin typeface="OCR A Extended" panose="02010509020102010303" pitchFamily="50" charset="0"/>
              </a:rPr>
              <a:t>For </a:t>
            </a:r>
            <a:r>
              <a:rPr lang="en-US" sz="2000" dirty="0">
                <a:latin typeface="OCR A Extended" panose="02010509020102010303" pitchFamily="50" charset="0"/>
              </a:rPr>
              <a:t>example, when you register for a website, you usually have to agree to terms of service. This is a contract.</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LAWS</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255640694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149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Privacy. </a:t>
            </a:r>
          </a:p>
          <a:p>
            <a:pPr marL="0" lvl="0" indent="0" algn="just" defTabSz="914377">
              <a:buSzTx/>
              <a:buNone/>
            </a:pPr>
            <a:r>
              <a:rPr lang="en-US" sz="2000" dirty="0">
                <a:latin typeface="OCR A Extended" panose="02010509020102010303" pitchFamily="50" charset="0"/>
              </a:rPr>
              <a:t>Online businesses are required to protect their customer's privacy. </a:t>
            </a:r>
            <a:endParaRPr lang="en-US" sz="2000" dirty="0" smtClean="0">
              <a:latin typeface="OCR A Extended" panose="02010509020102010303" pitchFamily="50" charset="0"/>
            </a:endParaRPr>
          </a:p>
          <a:p>
            <a:pPr marL="0" lvl="0" indent="0" algn="just" defTabSz="914377">
              <a:buSzTx/>
              <a:buNone/>
            </a:pPr>
            <a:endParaRPr lang="en-US" sz="2000"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The specific law can depend on your industry. These laws become more important as more and more information is transmitted over the internet.</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LAWS</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896050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2858"/>
            <a:ext cx="12188824" cy="3960438"/>
          </a:xfrm>
        </p:spPr>
        <p:txBody>
          <a:bodyPr>
            <a:normAutofit fontScale="92500" lnSpcReduction="20000"/>
          </a:bodyPr>
          <a:lstStyle/>
          <a:p>
            <a:pPr marL="0" indent="0">
              <a:buNone/>
            </a:pPr>
            <a:r>
              <a:rPr lang="en-US" sz="2400" b="1" dirty="0" smtClean="0">
                <a:latin typeface="OCR A Extended" panose="02010509020102010303" pitchFamily="50" charset="0"/>
              </a:rPr>
              <a:t>What is Confidentiality?</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It is roughly equivalent to privacy and avoids the unauthorized disclosure of information</a:t>
            </a:r>
            <a:r>
              <a:rPr lang="en-US" sz="2000" dirty="0" smtClean="0">
                <a:latin typeface="OCR A Extended" panose="02010509020102010303" pitchFamily="50" charset="0"/>
              </a:rPr>
              <a:t>.</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It involves the protection of data, providing access for those who are allowed to see it while disallowing others from learning anything about its content</a:t>
            </a:r>
            <a:r>
              <a:rPr lang="en-US" sz="2000" dirty="0" smtClean="0">
                <a:latin typeface="OCR A Extended" panose="02010509020102010303" pitchFamily="50" charset="0"/>
              </a:rPr>
              <a:t>.</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It prevents essential information from reaching the wrong people while making sure that the right people can get it.</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4510845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Data Retention. </a:t>
            </a:r>
          </a:p>
          <a:p>
            <a:pPr marL="0" lvl="0" indent="0" algn="just" defTabSz="914377">
              <a:buSzTx/>
              <a:buNone/>
            </a:pPr>
            <a:r>
              <a:rPr lang="en-US" sz="2000" dirty="0">
                <a:latin typeface="OCR A Extended" panose="02010509020102010303" pitchFamily="50" charset="0"/>
              </a:rPr>
              <a:t>Handling data is a primary concern in the internet age. An area where this has become a big issue is in terms of litigation</a:t>
            </a:r>
            <a:r>
              <a:rPr lang="en-US" sz="2000" dirty="0" smtClean="0">
                <a:latin typeface="OCR A Extended" panose="02010509020102010303" pitchFamily="50" charset="0"/>
              </a:rPr>
              <a:t>.</a:t>
            </a:r>
          </a:p>
          <a:p>
            <a:pPr marL="0" lvl="0" indent="0" algn="just" defTabSz="914377">
              <a:buSzTx/>
              <a:buNone/>
            </a:pPr>
            <a:endParaRPr lang="en-US" sz="2000"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In lawsuits, it is now common to request electronic records and physical records. However, there are no current laws that require keeping electronic records forever.</a:t>
            </a: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LAWS</a:t>
            </a:r>
            <a:endParaRPr lang="en-US" sz="3600" b="1" dirty="0">
              <a:solidFill>
                <a:prstClr val="white"/>
              </a:solidFill>
              <a:latin typeface="OCR A Extended" panose="02010509020102010303" pitchFamily="50" charset="0"/>
            </a:endParaRPr>
          </a:p>
        </p:txBody>
      </p:sp>
    </p:spTree>
    <p:extLst>
      <p:ext uri="{BB962C8B-B14F-4D97-AF65-F5344CB8AC3E}">
        <p14:creationId xmlns:p14="http://schemas.microsoft.com/office/powerpoint/2010/main" val="38716905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a:t>
            </a:r>
            <a:r>
              <a:rPr lang="en-US" sz="2000" b="1" dirty="0" smtClean="0">
                <a:latin typeface="OCR A Extended" panose="02010509020102010303" pitchFamily="50" charset="0"/>
              </a:rPr>
              <a:t>POLICIES</a:t>
            </a:r>
            <a:endParaRPr lang="en-US" sz="2000" b="1"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r>
              <a:rPr lang="en-US" dirty="0">
                <a:latin typeface="OCR A Extended" panose="02010509020102010303" pitchFamily="50" charset="0"/>
              </a:rPr>
              <a:t>Security policies are a formal set of rules which is issued by an organization to ensure that the user who are authorized to access company technology and information assets comply with rules and guidelines related to the security of information. </a:t>
            </a:r>
          </a:p>
          <a:p>
            <a:pPr marL="186262" indent="0" algn="just">
              <a:buNone/>
            </a:pPr>
            <a:endParaRPr lang="en-US" dirty="0">
              <a:latin typeface="OCR A Extended" panose="02010509020102010303" pitchFamily="50" charset="0"/>
            </a:endParaRP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POLICIES.</a:t>
            </a:r>
          </a:p>
        </p:txBody>
      </p:sp>
    </p:spTree>
    <p:extLst>
      <p:ext uri="{BB962C8B-B14F-4D97-AF65-F5344CB8AC3E}">
        <p14:creationId xmlns:p14="http://schemas.microsoft.com/office/powerpoint/2010/main" val="12634952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a:t>
            </a:r>
            <a:r>
              <a:rPr lang="en-US" sz="2000" b="1" dirty="0" smtClean="0">
                <a:latin typeface="OCR A Extended" panose="02010509020102010303" pitchFamily="50" charset="0"/>
              </a:rPr>
              <a:t>POLICIES</a:t>
            </a:r>
            <a:endParaRPr lang="en-US" sz="2000" b="1"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r>
              <a:rPr lang="en-US" dirty="0">
                <a:latin typeface="OCR A Extended" panose="02010509020102010303" pitchFamily="50" charset="0"/>
              </a:rPr>
              <a:t>It is a written document in the organization which is responsible for how to protect the organizations from threats and how to handles them when they will occur.</a:t>
            </a:r>
          </a:p>
          <a:p>
            <a:pPr marL="186262" indent="0" algn="just">
              <a:buNone/>
            </a:pPr>
            <a:endParaRPr lang="en-US" dirty="0">
              <a:latin typeface="OCR A Extended" panose="02010509020102010303" pitchFamily="50" charset="0"/>
            </a:endParaRP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POLICIES.</a:t>
            </a:r>
          </a:p>
        </p:txBody>
      </p:sp>
    </p:spTree>
    <p:extLst>
      <p:ext uri="{BB962C8B-B14F-4D97-AF65-F5344CB8AC3E}">
        <p14:creationId xmlns:p14="http://schemas.microsoft.com/office/powerpoint/2010/main" val="40384949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lvl="0" algn="just" defTabSz="914377">
              <a:buSzTx/>
              <a:buFont typeface="Wingdings" panose="05000000000000000000" pitchFamily="2" charset="2"/>
              <a:buChar char="ü"/>
            </a:pPr>
            <a:r>
              <a:rPr lang="en-US" sz="2000" b="1" dirty="0" smtClean="0">
                <a:latin typeface="OCR A Extended" panose="02010509020102010303" pitchFamily="50" charset="0"/>
              </a:rPr>
              <a:t>CYBER </a:t>
            </a:r>
            <a:r>
              <a:rPr lang="en-US" sz="2000" b="1" dirty="0">
                <a:latin typeface="OCR A Extended" panose="02010509020102010303" pitchFamily="50" charset="0"/>
              </a:rPr>
              <a:t>SECURITY </a:t>
            </a:r>
            <a:r>
              <a:rPr lang="en-US" sz="2000" b="1" dirty="0" smtClean="0">
                <a:latin typeface="OCR A Extended" panose="02010509020102010303" pitchFamily="50" charset="0"/>
              </a:rPr>
              <a:t>POLICIES</a:t>
            </a:r>
            <a:endParaRPr lang="en-US" sz="2000" b="1"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endParaRPr lang="en-US" dirty="0">
              <a:latin typeface="OCR A Extended" panose="02010509020102010303" pitchFamily="50" charset="0"/>
            </a:endParaRPr>
          </a:p>
          <a:p>
            <a:pPr marL="186262" indent="0" algn="just">
              <a:buNone/>
            </a:pPr>
            <a:r>
              <a:rPr lang="en-US" dirty="0">
                <a:latin typeface="OCR A Extended" panose="02010509020102010303" pitchFamily="50" charset="0"/>
              </a:rPr>
              <a:t>A security policy also considered to be a "living document" which means that the document is never finished, but it is continuously updated as requirements of the technology and employee changes</a:t>
            </a:r>
            <a:r>
              <a:rPr lang="en-US" dirty="0" smtClean="0">
                <a:latin typeface="OCR A Extended" panose="02010509020102010303" pitchFamily="50" charset="0"/>
              </a:rPr>
              <a:t>.</a:t>
            </a:r>
            <a:endParaRPr lang="en-US" dirty="0">
              <a:latin typeface="OCR A Extended" panose="02010509020102010303" pitchFamily="50" charset="0"/>
            </a:endParaRP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CYBER </a:t>
            </a:r>
            <a:r>
              <a:rPr lang="en-US" sz="3600" b="1" dirty="0">
                <a:solidFill>
                  <a:prstClr val="white"/>
                </a:solidFill>
                <a:latin typeface="OCR A Extended" panose="02010509020102010303" pitchFamily="50" charset="0"/>
              </a:rPr>
              <a:t>SECURITY POLICIES.</a:t>
            </a:r>
          </a:p>
        </p:txBody>
      </p:sp>
    </p:spTree>
    <p:extLst>
      <p:ext uri="{BB962C8B-B14F-4D97-AF65-F5344CB8AC3E}">
        <p14:creationId xmlns:p14="http://schemas.microsoft.com/office/powerpoint/2010/main" val="17649322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dirty="0">
                <a:latin typeface="OCR A Extended" panose="02010509020102010303" pitchFamily="50" charset="0"/>
              </a:rPr>
              <a:t>They can be categorized as </a:t>
            </a:r>
            <a:r>
              <a:rPr lang="en-US" sz="2000" dirty="0" smtClean="0">
                <a:latin typeface="OCR A Extended" panose="02010509020102010303" pitchFamily="50" charset="0"/>
              </a:rPr>
              <a:t>follows;</a:t>
            </a:r>
          </a:p>
          <a:p>
            <a:pPr lvl="0" algn="just" defTabSz="914377">
              <a:buSzTx/>
              <a:buFont typeface="Wingdings" panose="05000000000000000000" pitchFamily="2" charset="2"/>
              <a:buChar char="ü"/>
            </a:pPr>
            <a:r>
              <a:rPr lang="en-US" sz="2000" b="1" dirty="0">
                <a:latin typeface="OCR A Extended" panose="02010509020102010303" pitchFamily="50" charset="0"/>
              </a:rPr>
              <a:t>CYBER SECURITY </a:t>
            </a:r>
            <a:r>
              <a:rPr lang="en-US" sz="2000" b="1" dirty="0" smtClean="0">
                <a:latin typeface="OCR A Extended" panose="02010509020102010303" pitchFamily="50" charset="0"/>
              </a:rPr>
              <a:t>POLICIES</a:t>
            </a:r>
            <a:endParaRPr lang="en-US" sz="2000" b="1" dirty="0">
              <a:latin typeface="OCR A Extended" panose="02010509020102010303" pitchFamily="50" charset="0"/>
            </a:endParaRPr>
          </a:p>
          <a:p>
            <a:pPr lvl="1" algn="just" defTabSz="914377">
              <a:buSzTx/>
              <a:buFont typeface="Wingdings" panose="05000000000000000000" pitchFamily="2" charset="2"/>
              <a:buChar char="Ø"/>
            </a:pPr>
            <a:r>
              <a:rPr lang="en-US" sz="1800" b="1" dirty="0" smtClean="0">
                <a:latin typeface="OCR A Extended" panose="02010509020102010303" pitchFamily="50" charset="0"/>
              </a:rPr>
              <a:t>TYPES </a:t>
            </a:r>
            <a:r>
              <a:rPr lang="en-US" sz="1800" b="1" dirty="0">
                <a:latin typeface="OCR A Extended" panose="02010509020102010303" pitchFamily="50" charset="0"/>
              </a:rPr>
              <a:t>OF CYBER SECURITY POLICIES</a:t>
            </a:r>
            <a:r>
              <a:rPr lang="en-US" sz="1800" b="1" dirty="0" smtClean="0">
                <a:latin typeface="OCR A Extended" panose="02010509020102010303" pitchFamily="50" charset="0"/>
              </a:rPr>
              <a:t>.</a:t>
            </a:r>
            <a:endParaRPr lang="en-US" sz="1800" b="1" dirty="0">
              <a:latin typeface="OCR A Extended" panose="02010509020102010303" pitchFamily="50" charset="0"/>
            </a:endParaRPr>
          </a:p>
          <a:p>
            <a:pPr lvl="2" algn="just" defTabSz="914377">
              <a:buSzTx/>
              <a:buFont typeface="Wingdings" panose="05000000000000000000" pitchFamily="2" charset="2"/>
              <a:buChar char="Ø"/>
            </a:pPr>
            <a:r>
              <a:rPr lang="en-US" sz="1601" dirty="0">
                <a:latin typeface="OCR A Extended" panose="02010509020102010303" pitchFamily="50" charset="0"/>
              </a:rPr>
              <a:t>Virus and Spyware Protection policy</a:t>
            </a:r>
          </a:p>
          <a:p>
            <a:pPr lvl="2" algn="just" defTabSz="914377">
              <a:buSzTx/>
              <a:buFont typeface="Wingdings" panose="05000000000000000000" pitchFamily="2" charset="2"/>
              <a:buChar char="Ø"/>
            </a:pPr>
            <a:r>
              <a:rPr lang="en-US" sz="1601" dirty="0">
                <a:latin typeface="OCR A Extended" panose="02010509020102010303" pitchFamily="50" charset="0"/>
              </a:rPr>
              <a:t>Firewall Policy</a:t>
            </a:r>
          </a:p>
          <a:p>
            <a:pPr lvl="2" algn="just" defTabSz="914377">
              <a:buSzTx/>
              <a:buFont typeface="Wingdings" panose="05000000000000000000" pitchFamily="2" charset="2"/>
              <a:buChar char="Ø"/>
            </a:pPr>
            <a:r>
              <a:rPr lang="en-US" sz="1601" dirty="0">
                <a:latin typeface="OCR A Extended" panose="02010509020102010303" pitchFamily="50" charset="0"/>
              </a:rPr>
              <a:t>Intrusion Prevention policy</a:t>
            </a:r>
          </a:p>
          <a:p>
            <a:pPr lvl="2" algn="just" defTabSz="914377">
              <a:buSzTx/>
              <a:buFont typeface="Wingdings" panose="05000000000000000000" pitchFamily="2" charset="2"/>
              <a:buChar char="Ø"/>
            </a:pPr>
            <a:r>
              <a:rPr lang="en-US" sz="1601" dirty="0">
                <a:latin typeface="OCR A Extended" panose="02010509020102010303" pitchFamily="50" charset="0"/>
              </a:rPr>
              <a:t>Live Update </a:t>
            </a:r>
            <a:r>
              <a:rPr lang="en-US" sz="1601" dirty="0" smtClean="0">
                <a:latin typeface="OCR A Extended" panose="02010509020102010303" pitchFamily="50" charset="0"/>
              </a:rPr>
              <a:t>policy</a:t>
            </a:r>
          </a:p>
          <a:p>
            <a:pPr lvl="2" algn="just" defTabSz="914377">
              <a:buSzTx/>
              <a:buFont typeface="Wingdings" panose="05000000000000000000" pitchFamily="2" charset="2"/>
              <a:buChar char="Ø"/>
            </a:pPr>
            <a:r>
              <a:rPr lang="en-US" sz="1601" dirty="0" smtClean="0">
                <a:latin typeface="OCR A Extended" panose="02010509020102010303" pitchFamily="50" charset="0"/>
              </a:rPr>
              <a:t>Application </a:t>
            </a:r>
            <a:r>
              <a:rPr lang="en-US" sz="1601" dirty="0">
                <a:latin typeface="OCR A Extended" panose="02010509020102010303" pitchFamily="50" charset="0"/>
              </a:rPr>
              <a:t>and Device Control.</a:t>
            </a:r>
          </a:p>
          <a:p>
            <a:pPr lvl="2" algn="just" defTabSz="914377">
              <a:buSzTx/>
              <a:buFont typeface="Wingdings" panose="05000000000000000000" pitchFamily="2" charset="2"/>
              <a:buChar char="Ø"/>
            </a:pPr>
            <a:r>
              <a:rPr lang="en-US" sz="1601" dirty="0">
                <a:latin typeface="OCR A Extended" panose="02010509020102010303" pitchFamily="50" charset="0"/>
              </a:rPr>
              <a:t>Exceptions policy.</a:t>
            </a:r>
          </a:p>
          <a:p>
            <a:pPr lvl="2" algn="just" defTabSz="914377">
              <a:buSzTx/>
              <a:buFont typeface="Wingdings" panose="05000000000000000000" pitchFamily="2" charset="2"/>
              <a:buChar char="Ø"/>
            </a:pPr>
            <a:r>
              <a:rPr lang="en-US" sz="1601" dirty="0">
                <a:latin typeface="OCR A Extended" panose="02010509020102010303" pitchFamily="50" charset="0"/>
              </a:rPr>
              <a:t>Host Integrity policy</a:t>
            </a: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12840824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Virus and Spyware Protection policy</a:t>
            </a:r>
          </a:p>
          <a:p>
            <a:pPr lvl="0" algn="just" defTabSz="914377">
              <a:buSzTx/>
              <a:buFont typeface="Wingdings" panose="05000000000000000000" pitchFamily="2" charset="2"/>
              <a:buChar char="Ø"/>
            </a:pPr>
            <a:r>
              <a:rPr lang="en-US" sz="2000" dirty="0">
                <a:latin typeface="OCR A Extended" panose="02010509020102010303" pitchFamily="50" charset="0"/>
              </a:rPr>
              <a:t>It blocks the unauthorized users from accessing the systems and networks that connect to the Internet.</a:t>
            </a:r>
          </a:p>
          <a:p>
            <a:pPr lvl="0" algn="just" defTabSz="914377">
              <a:buSzTx/>
              <a:buFont typeface="Wingdings" panose="05000000000000000000" pitchFamily="2" charset="2"/>
              <a:buChar char="Ø"/>
            </a:pPr>
            <a:endParaRPr lang="en-US" sz="2000" dirty="0">
              <a:latin typeface="OCR A Extended" panose="02010509020102010303" pitchFamily="50" charset="0"/>
            </a:endParaRPr>
          </a:p>
          <a:p>
            <a:pPr lvl="0" algn="just" defTabSz="914377">
              <a:buSzTx/>
              <a:buFont typeface="Wingdings" panose="05000000000000000000" pitchFamily="2" charset="2"/>
              <a:buChar char="Ø"/>
            </a:pPr>
            <a:r>
              <a:rPr lang="en-US" sz="2000" dirty="0">
                <a:latin typeface="OCR A Extended" panose="02010509020102010303" pitchFamily="50" charset="0"/>
              </a:rPr>
              <a:t>It detects the attacks by cybercriminals.</a:t>
            </a:r>
          </a:p>
          <a:p>
            <a:pPr lvl="0" algn="just" defTabSz="914377">
              <a:buSzTx/>
              <a:buFont typeface="Wingdings" panose="05000000000000000000" pitchFamily="2" charset="2"/>
              <a:buChar char="Ø"/>
            </a:pPr>
            <a:endParaRPr lang="en-US" sz="2000" dirty="0">
              <a:latin typeface="OCR A Extended" panose="02010509020102010303" pitchFamily="50" charset="0"/>
            </a:endParaRPr>
          </a:p>
          <a:p>
            <a:pPr lvl="0" algn="just" defTabSz="914377">
              <a:buSzTx/>
              <a:buFont typeface="Wingdings" panose="05000000000000000000" pitchFamily="2" charset="2"/>
              <a:buChar char="Ø"/>
            </a:pPr>
            <a:r>
              <a:rPr lang="en-US" sz="2000" dirty="0">
                <a:latin typeface="OCR A Extended" panose="02010509020102010303" pitchFamily="50" charset="0"/>
              </a:rPr>
              <a:t>It removes the unwanted sources of network traffic</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37876250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Firewall Policy</a:t>
            </a:r>
          </a:p>
          <a:p>
            <a:pPr marL="0" lvl="0" indent="0" algn="just" defTabSz="914377">
              <a:buSzTx/>
              <a:buNone/>
            </a:pPr>
            <a:r>
              <a:rPr lang="en-US" sz="2000" dirty="0">
                <a:latin typeface="OCR A Extended" panose="02010509020102010303" pitchFamily="50" charset="0"/>
              </a:rPr>
              <a:t>It helps to detect, removes, and repairs the side effects of viruses and security risks by using signatures.</a:t>
            </a:r>
          </a:p>
          <a:p>
            <a:pPr marL="0" lvl="0" indent="0" algn="just" defTabSz="914377">
              <a:buSzTx/>
              <a:buNone/>
            </a:pPr>
            <a:endParaRPr lang="en-US" sz="2000"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It helps to detect the threats in the files which the users try to download by using reputation data from Download Insight</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170949122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02124" y="1052736"/>
            <a:ext cx="8686700" cy="5040560"/>
          </a:xfrm>
        </p:spPr>
        <p:txBody>
          <a:bodyPr>
            <a:normAutofit/>
          </a:bodyPr>
          <a:lstStyle/>
          <a:p>
            <a:pPr marL="0" lvl="0" indent="0" algn="just" defTabSz="914377">
              <a:buSzTx/>
              <a:buNone/>
            </a:pPr>
            <a:r>
              <a:rPr lang="en-US" sz="2000" b="1" dirty="0">
                <a:latin typeface="OCR A Extended" panose="02010509020102010303" pitchFamily="50" charset="0"/>
              </a:rPr>
              <a:t>Intrusion Prevention policy</a:t>
            </a:r>
          </a:p>
          <a:p>
            <a:pPr marL="0" lvl="0" indent="0" algn="just" defTabSz="914377">
              <a:buSzTx/>
              <a:buNone/>
            </a:pPr>
            <a:r>
              <a:rPr lang="en-US" sz="2000" dirty="0">
                <a:latin typeface="OCR A Extended" panose="02010509020102010303" pitchFamily="50" charset="0"/>
              </a:rPr>
              <a:t>This policy automatically detects and blocks the network attacks and browser attacks. It also protects applications from vulnerabilities. </a:t>
            </a:r>
          </a:p>
          <a:p>
            <a:pPr marL="0" lvl="0" indent="0" algn="just" defTabSz="914377">
              <a:buSzTx/>
              <a:buNone/>
            </a:pPr>
            <a:endParaRPr lang="en-US" sz="2000"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It checks the contents of one or more data packages and detects malware which is coming through legal ways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txBox="1">
            <a:spLocks/>
          </p:cNvSpPr>
          <p:nvPr/>
        </p:nvSpPr>
        <p:spPr>
          <a:xfrm>
            <a:off x="1" y="1052736"/>
            <a:ext cx="3502123"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24273366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894"/>
            <a:ext cx="12188824"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430117" y="1052736"/>
            <a:ext cx="8758706" cy="5040560"/>
          </a:xfrm>
        </p:spPr>
        <p:txBody>
          <a:bodyPr>
            <a:normAutofit/>
          </a:bodyPr>
          <a:lstStyle/>
          <a:p>
            <a:pPr marL="0" lvl="0" indent="0" algn="just" defTabSz="914377">
              <a:buSzTx/>
              <a:buNone/>
            </a:pPr>
            <a:r>
              <a:rPr lang="en-US" sz="2000" b="1" dirty="0">
                <a:latin typeface="OCR A Extended" panose="02010509020102010303" pitchFamily="50" charset="0"/>
              </a:rPr>
              <a:t>Live Update policy.</a:t>
            </a:r>
          </a:p>
          <a:p>
            <a:pPr marL="0" lvl="0" indent="0" algn="just" defTabSz="914377">
              <a:buSzTx/>
              <a:buNone/>
            </a:pPr>
            <a:r>
              <a:rPr lang="en-US" sz="2000" dirty="0">
                <a:latin typeface="OCR A Extended" panose="02010509020102010303" pitchFamily="50" charset="0"/>
              </a:rPr>
              <a:t>This policy can be categorized into two types one is Live Update Content policy, and another is Live Update Setting Policy</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6" name="Title 1"/>
          <p:cNvSpPr txBox="1">
            <a:spLocks/>
          </p:cNvSpPr>
          <p:nvPr/>
        </p:nvSpPr>
        <p:spPr>
          <a:xfrm>
            <a:off x="1" y="1052736"/>
            <a:ext cx="3430116"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2006783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159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430117" y="1052736"/>
            <a:ext cx="8758706" cy="5040560"/>
          </a:xfrm>
        </p:spPr>
        <p:txBody>
          <a:bodyPr>
            <a:normAutofit/>
          </a:bodyPr>
          <a:lstStyle/>
          <a:p>
            <a:pPr marL="0" lvl="0" indent="0" algn="just" defTabSz="914377">
              <a:buSzTx/>
              <a:buNone/>
            </a:pPr>
            <a:r>
              <a:rPr lang="en-US" sz="2000" b="1" dirty="0" smtClean="0">
                <a:latin typeface="OCR A Extended" panose="02010509020102010303" pitchFamily="50" charset="0"/>
              </a:rPr>
              <a:t>HOST INTEGRITY</a:t>
            </a:r>
            <a:endParaRPr lang="en-US" sz="2000" b="1" dirty="0">
              <a:latin typeface="OCR A Extended" panose="02010509020102010303" pitchFamily="50" charset="0"/>
            </a:endParaRPr>
          </a:p>
          <a:p>
            <a:pPr marL="0" lvl="0" indent="0" algn="just" defTabSz="914377">
              <a:buSzTx/>
              <a:buNone/>
            </a:pPr>
            <a:r>
              <a:rPr lang="en-US" sz="2000" dirty="0">
                <a:latin typeface="OCR A Extended" panose="02010509020102010303" pitchFamily="50" charset="0"/>
              </a:rPr>
              <a:t>This policy provides the ability to exclude applications and processes from detection by the virus and spyware scans.</a:t>
            </a: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0" y="1052736"/>
            <a:ext cx="3430117"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1833821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60850"/>
            <a:ext cx="12188824" cy="4032446"/>
          </a:xfrm>
        </p:spPr>
        <p:txBody>
          <a:bodyPr>
            <a:normAutofit fontScale="92500" lnSpcReduction="20000"/>
          </a:bodyPr>
          <a:lstStyle/>
          <a:p>
            <a:pPr marL="0" indent="0">
              <a:buNone/>
            </a:pPr>
            <a:r>
              <a:rPr lang="en-US" sz="2400" b="1" dirty="0" smtClean="0">
                <a:latin typeface="OCR A Extended" panose="02010509020102010303" pitchFamily="50" charset="0"/>
              </a:rPr>
              <a:t>Confidentiality</a:t>
            </a:r>
            <a:r>
              <a:rPr lang="en-US" sz="2400" b="1" dirty="0">
                <a:latin typeface="OCR A Extended" panose="02010509020102010303" pitchFamily="50" charset="0"/>
              </a:rPr>
              <a:t>.</a:t>
            </a:r>
            <a:endParaRPr lang="en-US" sz="2400" b="1" dirty="0" smtClean="0">
              <a:latin typeface="OCR A Extended" panose="02010509020102010303" pitchFamily="50" charset="0"/>
            </a:endParaRP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What is the </a:t>
            </a:r>
            <a:r>
              <a:rPr lang="en-US" sz="2000" dirty="0">
                <a:latin typeface="OCR A Extended" panose="02010509020102010303" pitchFamily="50" charset="0"/>
              </a:rPr>
              <a:t>thought of </a:t>
            </a:r>
            <a:r>
              <a:rPr lang="en-US" sz="2000" dirty="0" smtClean="0">
                <a:latin typeface="OCR A Extended" panose="02010509020102010303" pitchFamily="50" charset="0"/>
              </a:rPr>
              <a:t>your </a:t>
            </a:r>
            <a:r>
              <a:rPr lang="en-US" sz="2000" dirty="0">
                <a:latin typeface="OCR A Extended" panose="02010509020102010303" pitchFamily="50" charset="0"/>
              </a:rPr>
              <a:t>private health information or financial information falling into some stranger’s </a:t>
            </a:r>
            <a:r>
              <a:rPr lang="en-US" sz="2000" dirty="0" smtClean="0">
                <a:latin typeface="OCR A Extended" panose="02010509020102010303" pitchFamily="50" charset="0"/>
              </a:rPr>
              <a:t>hands?</a:t>
            </a:r>
            <a:endParaRPr lang="en-US" sz="2000" dirty="0">
              <a:latin typeface="OCR A Extended" panose="02010509020102010303" pitchFamily="50" charset="0"/>
            </a:endParaRP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What is the </a:t>
            </a:r>
            <a:r>
              <a:rPr lang="en-US" sz="2000" dirty="0">
                <a:latin typeface="OCR A Extended" panose="02010509020102010303" pitchFamily="50" charset="0"/>
              </a:rPr>
              <a:t>thought of </a:t>
            </a:r>
            <a:r>
              <a:rPr lang="en-US" sz="2000" dirty="0" smtClean="0">
                <a:latin typeface="OCR A Extended" panose="02010509020102010303" pitchFamily="50" charset="0"/>
              </a:rPr>
              <a:t>a business owner whose </a:t>
            </a:r>
            <a:r>
              <a:rPr lang="en-US" sz="2000" dirty="0">
                <a:latin typeface="OCR A Extended" panose="02010509020102010303" pitchFamily="50" charset="0"/>
              </a:rPr>
              <a:t>proprietary business information being disclosed to </a:t>
            </a:r>
            <a:r>
              <a:rPr lang="en-US" sz="2000" dirty="0" smtClean="0">
                <a:latin typeface="OCR A Extended" panose="02010509020102010303" pitchFamily="50" charset="0"/>
              </a:rPr>
              <a:t>competitors? </a:t>
            </a:r>
          </a:p>
          <a:p>
            <a:pPr marL="0" indent="0">
              <a:buNone/>
            </a:pPr>
            <a:endParaRPr lang="en-US" sz="2000" dirty="0">
              <a:latin typeface="OCR A Extended" panose="02010509020102010303" pitchFamily="50" charset="0"/>
            </a:endParaRPr>
          </a:p>
          <a:p>
            <a:pPr>
              <a:buFont typeface="Wingdings" panose="05000000000000000000" pitchFamily="2" charset="2"/>
              <a:buChar char="Ø"/>
            </a:pPr>
            <a:endParaRPr lang="en-US" sz="2000" dirty="0" smtClean="0">
              <a:latin typeface="OCR A Extended" panose="02010509020102010303" pitchFamily="50" charset="0"/>
            </a:endParaRPr>
          </a:p>
          <a:p>
            <a:pPr marL="0" indent="0">
              <a:buNone/>
            </a:pPr>
            <a:r>
              <a:rPr lang="en-US" sz="2000" b="1" dirty="0" smtClean="0">
                <a:latin typeface="OCR A Extended" panose="02010509020102010303" pitchFamily="50" charset="0"/>
              </a:rPr>
              <a:t>NB: Information </a:t>
            </a:r>
            <a:r>
              <a:rPr lang="en-US" sz="2000" b="1" dirty="0">
                <a:latin typeface="OCR A Extended" panose="02010509020102010303" pitchFamily="50" charset="0"/>
              </a:rPr>
              <a:t>is valuable.</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404460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1051842"/>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430117" y="1052736"/>
            <a:ext cx="8758706" cy="5040560"/>
          </a:xfrm>
        </p:spPr>
        <p:txBody>
          <a:bodyPr>
            <a:normAutofit/>
          </a:bodyPr>
          <a:lstStyle/>
          <a:p>
            <a:pPr marL="0" lvl="0" indent="0" algn="just" defTabSz="914377">
              <a:buSzTx/>
              <a:buNone/>
            </a:pPr>
            <a:r>
              <a:rPr lang="en-US" sz="2000" b="1" dirty="0">
                <a:latin typeface="OCR A Extended" panose="02010509020102010303" pitchFamily="50" charset="0"/>
              </a:rPr>
              <a:t>Exceptions policy</a:t>
            </a:r>
          </a:p>
          <a:p>
            <a:pPr marL="0" lvl="0" indent="0" algn="just" defTabSz="914377">
              <a:buSzTx/>
              <a:buNone/>
            </a:pPr>
            <a:r>
              <a:rPr lang="en-US" sz="2000" dirty="0">
                <a:latin typeface="OCR A Extended" panose="02010509020102010303" pitchFamily="50" charset="0"/>
              </a:rPr>
              <a:t>This policy provides the ability to exclude applications and processes from detection by the virus and spyware scans.</a:t>
            </a:r>
          </a:p>
          <a:p>
            <a:pPr lvl="2" algn="just" defTabSz="914377">
              <a:buSzTx/>
              <a:buFont typeface="Wingdings" panose="05000000000000000000" pitchFamily="2" charset="2"/>
              <a:buChar char="Ø"/>
            </a:pPr>
            <a:endParaRPr lang="en-US" sz="1601" dirty="0">
              <a:latin typeface="OCR A Extended" panose="02010509020102010303" pitchFamily="50" charset="0"/>
            </a:endParaRPr>
          </a:p>
        </p:txBody>
      </p:sp>
      <p:sp>
        <p:nvSpPr>
          <p:cNvPr id="6" name="Title 1"/>
          <p:cNvSpPr txBox="1">
            <a:spLocks/>
          </p:cNvSpPr>
          <p:nvPr/>
        </p:nvSpPr>
        <p:spPr>
          <a:xfrm>
            <a:off x="0" y="1052736"/>
            <a:ext cx="3430117" cy="5074427"/>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3600" b="1" dirty="0" smtClean="0">
              <a:solidFill>
                <a:prstClr val="white"/>
              </a:solidFill>
              <a:latin typeface="OCR A Extended" panose="02010509020102010303" pitchFamily="50" charset="0"/>
            </a:endParaRPr>
          </a:p>
          <a:p>
            <a:pPr algn="ctr"/>
            <a:endParaRPr lang="en-US" sz="3600" b="1" dirty="0">
              <a:solidFill>
                <a:prstClr val="white"/>
              </a:solidFill>
              <a:latin typeface="OCR A Extended" panose="02010509020102010303" pitchFamily="50" charset="0"/>
            </a:endParaRPr>
          </a:p>
          <a:p>
            <a:pPr algn="ctr"/>
            <a:r>
              <a:rPr lang="en-US" sz="3600" b="1" dirty="0" smtClean="0">
                <a:solidFill>
                  <a:prstClr val="white"/>
                </a:solidFill>
                <a:latin typeface="OCR A Extended" panose="02010509020102010303" pitchFamily="50" charset="0"/>
              </a:rPr>
              <a:t>TYPES </a:t>
            </a:r>
            <a:r>
              <a:rPr lang="en-US" sz="3600" b="1" dirty="0">
                <a:solidFill>
                  <a:prstClr val="white"/>
                </a:solidFill>
                <a:latin typeface="OCR A Extended" panose="02010509020102010303" pitchFamily="50" charset="0"/>
              </a:rPr>
              <a:t>OF CYBER SECURITY POLICIES.</a:t>
            </a:r>
          </a:p>
        </p:txBody>
      </p:sp>
    </p:spTree>
    <p:extLst>
      <p:ext uri="{BB962C8B-B14F-4D97-AF65-F5344CB8AC3E}">
        <p14:creationId xmlns:p14="http://schemas.microsoft.com/office/powerpoint/2010/main" val="29243058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90782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4006180" y="908720"/>
            <a:ext cx="8182644" cy="5184576"/>
          </a:xfrm>
        </p:spPr>
        <p:txBody>
          <a:bodyPr>
            <a:normAutofit/>
          </a:bodyPr>
          <a:lstStyle/>
          <a:p>
            <a:pPr marL="0" lvl="0" indent="0" algn="just" defTabSz="914377">
              <a:buSzTx/>
              <a:buNone/>
            </a:pPr>
            <a:r>
              <a:rPr lang="en-US" sz="2000" b="1" dirty="0">
                <a:latin typeface="OCR A Extended" panose="02010509020102010303" pitchFamily="50" charset="0"/>
              </a:rPr>
              <a:t>Cyber Law Trends</a:t>
            </a:r>
          </a:p>
          <a:p>
            <a:pPr marL="0" lvl="0" indent="0" algn="just" defTabSz="914377">
              <a:buSzTx/>
              <a:buNone/>
            </a:pPr>
            <a:r>
              <a:rPr lang="en-US" sz="2000" dirty="0">
                <a:latin typeface="OCR A Extended" panose="02010509020102010303" pitchFamily="50" charset="0"/>
              </a:rPr>
              <a:t>Cyber law is increasing in importance every single year. This is because cybercrime is increasing. </a:t>
            </a:r>
            <a:r>
              <a:rPr lang="en-US" sz="2000" dirty="0" smtClean="0">
                <a:latin typeface="OCR A Extended" panose="02010509020102010303" pitchFamily="50" charset="0"/>
              </a:rPr>
              <a:t>To fight these crimes, there have been recent trends in cyber law.</a:t>
            </a:r>
            <a:endParaRPr lang="en-US" sz="2000" dirty="0">
              <a:latin typeface="OCR A Extended" panose="02010509020102010303" pitchFamily="50" charset="0"/>
            </a:endParaRPr>
          </a:p>
        </p:txBody>
      </p:sp>
      <p:sp>
        <p:nvSpPr>
          <p:cNvPr id="6" name="Title 1"/>
          <p:cNvSpPr txBox="1">
            <a:spLocks/>
          </p:cNvSpPr>
          <p:nvPr/>
        </p:nvSpPr>
        <p:spPr>
          <a:xfrm>
            <a:off x="0" y="908720"/>
            <a:ext cx="4006180" cy="518457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b="1">
                <a:solidFill>
                  <a:schemeClr val="bg1"/>
                </a:solidFill>
                <a:latin typeface="OCR A Extended" panose="02010509020102010303" pitchFamily="50" charset="0"/>
              </a:rPr>
              <a:t>Cyber Law Trends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36277184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6" cy="979834"/>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4032448" y="980728"/>
            <a:ext cx="8110636" cy="5112568"/>
          </a:xfrm>
        </p:spPr>
        <p:txBody>
          <a:bodyPr>
            <a:normAutofit/>
          </a:bodyPr>
          <a:lstStyle/>
          <a:p>
            <a:pPr marL="0" lvl="0" indent="0" algn="just" defTabSz="914377">
              <a:buSzTx/>
              <a:buNone/>
            </a:pPr>
            <a:r>
              <a:rPr lang="en-US" sz="2000" b="1" dirty="0">
                <a:latin typeface="OCR A Extended" panose="02010509020102010303" pitchFamily="50" charset="0"/>
              </a:rPr>
              <a:t>Cyber Law Trends</a:t>
            </a:r>
          </a:p>
          <a:p>
            <a:pPr marL="0" lvl="0" indent="0" algn="just" defTabSz="914377">
              <a:buSzTx/>
              <a:buNone/>
            </a:pPr>
            <a:r>
              <a:rPr lang="en-US" sz="2000" dirty="0" smtClean="0">
                <a:latin typeface="OCR A Extended" panose="02010509020102010303" pitchFamily="50" charset="0"/>
              </a:rPr>
              <a:t>These </a:t>
            </a:r>
            <a:r>
              <a:rPr lang="en-US" sz="2000" dirty="0">
                <a:latin typeface="OCR A Extended" panose="02010509020102010303" pitchFamily="50" charset="0"/>
              </a:rPr>
              <a:t>trends include the following</a:t>
            </a:r>
            <a:r>
              <a:rPr lang="en-US" sz="2000" dirty="0" smtClean="0">
                <a:latin typeface="OCR A Extended" panose="02010509020102010303" pitchFamily="50" charset="0"/>
              </a:rPr>
              <a:t>:</a:t>
            </a:r>
            <a:endParaRPr lang="en-US" sz="2000" dirty="0">
              <a:latin typeface="OCR A Extended" panose="02010509020102010303" pitchFamily="50" charset="0"/>
            </a:endParaRPr>
          </a:p>
          <a:p>
            <a:pPr lvl="1" algn="just" defTabSz="914377">
              <a:buSzTx/>
              <a:buFont typeface="Wingdings" panose="05000000000000000000" pitchFamily="2" charset="2"/>
              <a:buChar char="Ø"/>
            </a:pPr>
            <a:r>
              <a:rPr lang="en-US" sz="1800" dirty="0">
                <a:latin typeface="OCR A Extended" panose="02010509020102010303" pitchFamily="50" charset="0"/>
              </a:rPr>
              <a:t>New and more stringent regulations.</a:t>
            </a:r>
          </a:p>
          <a:p>
            <a:pPr lvl="1" algn="just" defTabSz="914377">
              <a:buSzTx/>
              <a:buFont typeface="Wingdings" panose="05000000000000000000" pitchFamily="2" charset="2"/>
              <a:buChar char="Ø"/>
            </a:pPr>
            <a:r>
              <a:rPr lang="en-US" sz="1800" dirty="0">
                <a:latin typeface="OCR A Extended" panose="02010509020102010303" pitchFamily="50" charset="0"/>
              </a:rPr>
              <a:t>Reinforcing current laws.</a:t>
            </a:r>
          </a:p>
          <a:p>
            <a:pPr lvl="1" algn="just" defTabSz="914377">
              <a:buSzTx/>
              <a:buFont typeface="Wingdings" panose="05000000000000000000" pitchFamily="2" charset="2"/>
              <a:buChar char="Ø"/>
            </a:pPr>
            <a:r>
              <a:rPr lang="en-US" sz="1800" dirty="0">
                <a:latin typeface="OCR A Extended" panose="02010509020102010303" pitchFamily="50" charset="0"/>
              </a:rPr>
              <a:t>Increased awareness of privacy issues</a:t>
            </a:r>
            <a:r>
              <a:rPr lang="en-US" sz="1800" dirty="0" smtClean="0">
                <a:latin typeface="OCR A Extended" panose="02010509020102010303" pitchFamily="50" charset="0"/>
              </a:rPr>
              <a:t>.</a:t>
            </a:r>
          </a:p>
          <a:p>
            <a:pPr lvl="1" algn="just" defTabSz="914377">
              <a:buSzTx/>
              <a:buFont typeface="Wingdings" panose="05000000000000000000" pitchFamily="2" charset="2"/>
              <a:buChar char="Ø"/>
            </a:pPr>
            <a:r>
              <a:rPr lang="en-US" sz="1800" dirty="0">
                <a:latin typeface="OCR A Extended" panose="02010509020102010303" pitchFamily="50" charset="0"/>
              </a:rPr>
              <a:t>Cloud computing.</a:t>
            </a:r>
          </a:p>
          <a:p>
            <a:pPr lvl="1" algn="just" defTabSz="914377">
              <a:buSzTx/>
              <a:buFont typeface="Wingdings" panose="05000000000000000000" pitchFamily="2" charset="2"/>
              <a:buChar char="Ø"/>
            </a:pPr>
            <a:r>
              <a:rPr lang="en-US" sz="1800" dirty="0">
                <a:latin typeface="OCR A Extended" panose="02010509020102010303" pitchFamily="50" charset="0"/>
              </a:rPr>
              <a:t>How virtual currency might be vulnerable to crime.</a:t>
            </a:r>
          </a:p>
          <a:p>
            <a:pPr lvl="1" algn="just" defTabSz="914377">
              <a:buSzTx/>
              <a:buFont typeface="Wingdings" panose="05000000000000000000" pitchFamily="2" charset="2"/>
              <a:buChar char="Ø"/>
            </a:pPr>
            <a:r>
              <a:rPr lang="en-US" sz="1800" dirty="0">
                <a:latin typeface="OCR A Extended" panose="02010509020102010303" pitchFamily="50" charset="0"/>
              </a:rPr>
              <a:t>Usage of data analytics.</a:t>
            </a:r>
          </a:p>
          <a:p>
            <a:pPr marL="0" lvl="0" indent="0" algn="just" defTabSz="914377">
              <a:buSzTx/>
              <a:buNone/>
            </a:pPr>
            <a:endParaRPr lang="en-US" sz="2000" dirty="0">
              <a:latin typeface="OCR A Extended" panose="02010509020102010303" pitchFamily="50" charset="0"/>
            </a:endParaRPr>
          </a:p>
        </p:txBody>
      </p:sp>
      <p:sp>
        <p:nvSpPr>
          <p:cNvPr id="6" name="Title 1"/>
          <p:cNvSpPr txBox="1">
            <a:spLocks/>
          </p:cNvSpPr>
          <p:nvPr/>
        </p:nvSpPr>
        <p:spPr>
          <a:xfrm>
            <a:off x="0" y="980728"/>
            <a:ext cx="4006180" cy="511256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b="1">
                <a:solidFill>
                  <a:schemeClr val="bg1"/>
                </a:solidFill>
                <a:latin typeface="OCR A Extended" panose="02010509020102010303" pitchFamily="50" charset="0"/>
              </a:rPr>
              <a:t>Cyber Law Trends</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8141661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CYBER ETHICS AND </a:t>
            </a:r>
            <a:r>
              <a:rPr lang="en-US" sz="3600" b="1" dirty="0" smtClean="0">
                <a:solidFill>
                  <a:prstClr val="white"/>
                </a:solidFill>
                <a:latin typeface="OCR A Extended" panose="02010509020102010303" pitchFamily="50" charset="0"/>
              </a:rPr>
              <a:t>LAWS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4"/>
            <a:ext cx="12188824" cy="4608512"/>
          </a:xfrm>
        </p:spPr>
        <p:txBody>
          <a:bodyPr>
            <a:normAutofit/>
          </a:bodyPr>
          <a:lstStyle/>
          <a:p>
            <a:pPr marL="0" lvl="0" indent="0" algn="just" defTabSz="914377">
              <a:buSzTx/>
              <a:buNone/>
            </a:pPr>
            <a:r>
              <a:rPr lang="en-US" sz="2000" b="1" dirty="0" smtClean="0">
                <a:latin typeface="OCR A Extended" panose="02010509020102010303" pitchFamily="50" charset="0"/>
              </a:rPr>
              <a:t>Comparison </a:t>
            </a:r>
            <a:r>
              <a:rPr lang="en-US" sz="2000" b="1" dirty="0">
                <a:latin typeface="OCR A Extended" panose="02010509020102010303" pitchFamily="50" charset="0"/>
              </a:rPr>
              <a:t>of laws/ legality and ethics</a:t>
            </a:r>
          </a:p>
          <a:p>
            <a:pPr marL="0" lvl="0" indent="0" algn="just" defTabSz="914377">
              <a:buSzTx/>
              <a:buNone/>
            </a:pPr>
            <a:endParaRPr lang="en-US" sz="2000" dirty="0">
              <a:latin typeface="OCR A Extended" panose="02010509020102010303" pitchFamily="50" charset="0"/>
            </a:endParaRPr>
          </a:p>
        </p:txBody>
      </p:sp>
      <p:pic>
        <p:nvPicPr>
          <p:cNvPr id="2" name="Picture 1"/>
          <p:cNvPicPr>
            <a:picLocks noChangeAspect="1"/>
          </p:cNvPicPr>
          <p:nvPr/>
        </p:nvPicPr>
        <p:blipFill>
          <a:blip r:embed="rId2"/>
          <a:stretch>
            <a:fillRect/>
          </a:stretch>
        </p:blipFill>
        <p:spPr>
          <a:xfrm>
            <a:off x="21202" y="2409388"/>
            <a:ext cx="9858086" cy="3700593"/>
          </a:xfrm>
          <a:prstGeom prst="rect">
            <a:avLst/>
          </a:prstGeom>
        </p:spPr>
      </p:pic>
    </p:spTree>
    <p:extLst>
      <p:ext uri="{BB962C8B-B14F-4D97-AF65-F5344CB8AC3E}">
        <p14:creationId xmlns:p14="http://schemas.microsoft.com/office/powerpoint/2010/main" val="59433011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3574133" cy="6092402"/>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SUMMARY.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164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3574132" y="1484784"/>
            <a:ext cx="8614692" cy="4608512"/>
          </a:xfrm>
        </p:spPr>
        <p:txBody>
          <a:bodyPr>
            <a:normAutofit/>
          </a:bodyPr>
          <a:lstStyle/>
          <a:p>
            <a:pPr marL="0" lvl="0" indent="0" algn="just" defTabSz="914377">
              <a:buSzTx/>
              <a:buNone/>
            </a:pPr>
            <a:r>
              <a:rPr lang="en-US" sz="2000" dirty="0">
                <a:latin typeface="OCR A Extended" panose="02010509020102010303" pitchFamily="50" charset="0"/>
              </a:rPr>
              <a:t>Cyber security entails the consideration of process and technology for efficiency, for this to be realized fully people must be wholly involved in enforcing confidentiality, integrity and availability of cyber resources and constantly improving on them.</a:t>
            </a:r>
          </a:p>
          <a:p>
            <a:pPr marL="0" lvl="0" indent="0" algn="just" defTabSz="914377">
              <a:buSzTx/>
              <a:buNone/>
            </a:pPr>
            <a:endParaRPr lang="en-US" sz="2000" dirty="0">
              <a:latin typeface="OCR A Extended" panose="02010509020102010303" pitchFamily="50" charset="0"/>
            </a:endParaRPr>
          </a:p>
        </p:txBody>
      </p:sp>
    </p:spTree>
    <p:extLst>
      <p:ext uri="{BB962C8B-B14F-4D97-AF65-F5344CB8AC3E}">
        <p14:creationId xmlns:p14="http://schemas.microsoft.com/office/powerpoint/2010/main" val="93867797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339725528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065" y="0"/>
            <a:ext cx="9793088" cy="835496"/>
          </a:xfrm>
        </p:spPr>
        <p:txBody>
          <a:bodyPr/>
          <a:lstStyle/>
          <a:p>
            <a:r>
              <a:rPr lang="en-US" sz="4800" dirty="0" smtClean="0">
                <a:solidFill>
                  <a:prstClr val="white"/>
                </a:solidFill>
                <a:latin typeface="OCR A Extended" panose="02010509020102010303" pitchFamily="50" charset="0"/>
              </a:rPr>
              <a:t>Thankyou.</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291" y="4005064"/>
            <a:ext cx="4341279" cy="2841564"/>
          </a:xfrm>
          <a:prstGeom prst="rect">
            <a:avLst/>
          </a:prstGeom>
        </p:spPr>
      </p:pic>
    </p:spTree>
    <p:extLst>
      <p:ext uri="{BB962C8B-B14F-4D97-AF65-F5344CB8AC3E}">
        <p14:creationId xmlns:p14="http://schemas.microsoft.com/office/powerpoint/2010/main" val="105630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60850"/>
            <a:ext cx="12188824" cy="4032446"/>
          </a:xfrm>
        </p:spPr>
        <p:txBody>
          <a:bodyPr>
            <a:normAutofit/>
          </a:bodyPr>
          <a:lstStyle/>
          <a:p>
            <a:pPr marL="0" indent="0">
              <a:buNone/>
            </a:pPr>
            <a:r>
              <a:rPr lang="en-US" sz="2400" b="1" dirty="0" smtClean="0">
                <a:latin typeface="OCR A Extended" panose="02010509020102010303" pitchFamily="50" charset="0"/>
              </a:rPr>
              <a:t>How is Confidentiality achieved?</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It can be achieved through deploying:</a:t>
            </a:r>
          </a:p>
          <a:p>
            <a:pPr lvl="1">
              <a:buFont typeface="Wingdings" panose="05000000000000000000" pitchFamily="2" charset="2"/>
              <a:buChar char="ü"/>
            </a:pPr>
            <a:r>
              <a:rPr lang="en-US" sz="1800" b="1" dirty="0">
                <a:latin typeface="OCR A Extended" panose="02010509020102010303" pitchFamily="50" charset="0"/>
              </a:rPr>
              <a:t>Encryption</a:t>
            </a:r>
          </a:p>
          <a:p>
            <a:pPr lvl="1">
              <a:buFont typeface="Wingdings" panose="05000000000000000000" pitchFamily="2" charset="2"/>
              <a:buChar char="ü"/>
            </a:pPr>
            <a:r>
              <a:rPr lang="en-US" sz="1800" b="1" dirty="0">
                <a:latin typeface="OCR A Extended" panose="02010509020102010303" pitchFamily="50" charset="0"/>
              </a:rPr>
              <a:t>Access control</a:t>
            </a:r>
          </a:p>
          <a:p>
            <a:pPr lvl="1">
              <a:buFont typeface="Wingdings" panose="05000000000000000000" pitchFamily="2" charset="2"/>
              <a:buChar char="ü"/>
            </a:pPr>
            <a:r>
              <a:rPr lang="en-US" sz="1800" b="1" dirty="0">
                <a:latin typeface="OCR A Extended" panose="02010509020102010303" pitchFamily="50" charset="0"/>
              </a:rPr>
              <a:t>Authentication</a:t>
            </a:r>
          </a:p>
          <a:p>
            <a:pPr lvl="1">
              <a:buFont typeface="Wingdings" panose="05000000000000000000" pitchFamily="2" charset="2"/>
              <a:buChar char="ü"/>
            </a:pPr>
            <a:r>
              <a:rPr lang="en-US" sz="1800" b="1" dirty="0">
                <a:latin typeface="OCR A Extended" panose="02010509020102010303" pitchFamily="50" charset="0"/>
              </a:rPr>
              <a:t>Authorization</a:t>
            </a:r>
          </a:p>
          <a:p>
            <a:pPr lvl="1">
              <a:buFont typeface="Wingdings" panose="05000000000000000000" pitchFamily="2" charset="2"/>
              <a:buChar char="ü"/>
            </a:pPr>
            <a:r>
              <a:rPr lang="en-US" sz="1800" b="1" dirty="0">
                <a:latin typeface="OCR A Extended" panose="02010509020102010303" pitchFamily="50" charset="0"/>
              </a:rPr>
              <a:t>Physical security</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17</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85235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791521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2858"/>
            <a:ext cx="12188824" cy="3960438"/>
          </a:xfrm>
        </p:spPr>
        <p:txBody>
          <a:bodyPr>
            <a:normAutofit/>
          </a:bodyPr>
          <a:lstStyle/>
          <a:p>
            <a:pPr marL="0" indent="0">
              <a:buNone/>
            </a:pPr>
            <a:r>
              <a:rPr lang="en-US" sz="2400" b="1" dirty="0" smtClean="0">
                <a:latin typeface="OCR A Extended" panose="02010509020102010303" pitchFamily="50" charset="0"/>
              </a:rPr>
              <a:t>How is Confidentiality achieved?</a:t>
            </a:r>
          </a:p>
          <a:p>
            <a:pPr>
              <a:buFont typeface="Wingdings" panose="05000000000000000000" pitchFamily="2" charset="2"/>
              <a:buChar char="ü"/>
            </a:pPr>
            <a:r>
              <a:rPr lang="en-US" sz="2400" b="1" dirty="0" smtClean="0">
                <a:latin typeface="OCR A Extended" panose="02010509020102010303" pitchFamily="50" charset="0"/>
              </a:rPr>
              <a:t>Encryption.</a:t>
            </a:r>
          </a:p>
          <a:p>
            <a:pPr>
              <a:buFont typeface="Wingdings" panose="05000000000000000000" pitchFamily="2" charset="2"/>
              <a:buChar char="ü"/>
            </a:pPr>
            <a:endParaRPr lang="en-US" sz="1800" dirty="0" smtClean="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Encryption is a method of transforming information to make it unreadable for unauthorized users by using an algorithm. </a:t>
            </a:r>
          </a:p>
          <a:p>
            <a:pPr lvl="1">
              <a:buFont typeface="Wingdings" panose="05000000000000000000" pitchFamily="2" charset="2"/>
              <a:buChar char="Ø"/>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The transformation of data uses a secret key (an encryption key) so that the transformed data can only be read by using another secret key (decryption key). </a:t>
            </a:r>
          </a:p>
          <a:p>
            <a:pPr marL="0" indent="0">
              <a:buNone/>
            </a:pPr>
            <a:endParaRPr lang="en-US" sz="1800" b="1"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18</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2064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3960438"/>
          </a:xfrm>
        </p:spPr>
        <p:txBody>
          <a:bodyPr>
            <a:normAutofit/>
          </a:bodyPr>
          <a:lstStyle/>
          <a:p>
            <a:pPr marL="0" indent="0">
              <a:buNone/>
            </a:pPr>
            <a:r>
              <a:rPr lang="en-US" sz="2400" b="1" dirty="0" smtClean="0">
                <a:latin typeface="OCR A Extended" panose="02010509020102010303" pitchFamily="50" charset="0"/>
              </a:rPr>
              <a:t>How is Confidentiality achieved?</a:t>
            </a:r>
          </a:p>
          <a:p>
            <a:pPr>
              <a:buFont typeface="Wingdings" panose="05000000000000000000" pitchFamily="2" charset="2"/>
              <a:buChar char="ü"/>
            </a:pPr>
            <a:r>
              <a:rPr lang="en-US" sz="2400" b="1" dirty="0" smtClean="0">
                <a:latin typeface="OCR A Extended" panose="02010509020102010303" pitchFamily="50" charset="0"/>
              </a:rPr>
              <a:t>Access control</a:t>
            </a:r>
          </a:p>
          <a:p>
            <a:pPr marL="0" indent="0">
              <a:buNone/>
            </a:pPr>
            <a:endParaRPr lang="en-US" sz="2400" dirty="0" smtClean="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Access control defines rules and policies for limiting access to a system or to physical or virtual resources. </a:t>
            </a:r>
          </a:p>
          <a:p>
            <a:pPr lvl="1">
              <a:buFont typeface="Wingdings" panose="05000000000000000000" pitchFamily="2" charset="2"/>
              <a:buChar char="Ø"/>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It is a process by which users are granted access and certain privileges to systems, resources or information. </a:t>
            </a:r>
          </a:p>
          <a:p>
            <a:pPr marL="0" indent="0">
              <a:buNone/>
            </a:pPr>
            <a:endParaRPr lang="en-US" sz="1800" b="1"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19</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634854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2</a:t>
            </a:fld>
            <a:endParaRPr lang="en-US" dirty="0"/>
          </a:p>
        </p:txBody>
      </p:sp>
      <p:graphicFrame>
        <p:nvGraphicFramePr>
          <p:cNvPr id="7" name="Content Placeholder 2" descr="List Content Placeholder">
            <a:extLst>
              <a:ext uri="{FF2B5EF4-FFF2-40B4-BE49-F238E27FC236}">
                <a16:creationId xmlns:a16="http://schemas.microsoft.com/office/drawing/2014/main" id="{4DBF5C5D-E8C1-4EFB-87B6-B4245AB407AE}"/>
              </a:ext>
            </a:extLst>
          </p:cNvPr>
          <p:cNvGraphicFramePr>
            <a:graphicFrameLocks/>
          </p:cNvGraphicFramePr>
          <p:nvPr>
            <p:extLst>
              <p:ext uri="{D42A27DB-BD31-4B8C-83A1-F6EECF244321}">
                <p14:modId xmlns:p14="http://schemas.microsoft.com/office/powerpoint/2010/main" val="779077900"/>
              </p:ext>
            </p:extLst>
          </p:nvPr>
        </p:nvGraphicFramePr>
        <p:xfrm>
          <a:off x="5065497" y="0"/>
          <a:ext cx="7123327" cy="6165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C8F58AE6-56F6-44E8-8BBF-23277B1773E4}"/>
              </a:ext>
            </a:extLst>
          </p:cNvPr>
          <p:cNvSpPr txBox="1">
            <a:spLocks/>
          </p:cNvSpPr>
          <p:nvPr/>
        </p:nvSpPr>
        <p:spPr>
          <a:xfrm>
            <a:off x="7195" y="0"/>
            <a:ext cx="5065498" cy="6165304"/>
          </a:xfrm>
          <a:prstGeom prst="rect">
            <a:avLst/>
          </a:prstGeom>
          <a:solidFill>
            <a:schemeClr val="accent2">
              <a:lumMod val="50000"/>
            </a:schemeClr>
          </a:soli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kern="1200" spc="-150" dirty="0">
                <a:solidFill>
                  <a:schemeClr val="bg1"/>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t>Course</a:t>
            </a:r>
            <a:b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br>
            <a: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t>Outline</a:t>
            </a:r>
            <a:endParaRPr kumimoji="0" lang="en-GB" sz="5400" b="1" i="0" u="none" strike="noStrike" kern="1200" cap="none" spc="-150" normalizeH="0" baseline="0" noProof="0" dirty="0">
              <a:ln>
                <a:noFill/>
              </a:ln>
              <a:solidFill>
                <a:srgbClr val="FFFFFF"/>
              </a:solidFill>
              <a:effectLst/>
              <a:uLnTx/>
              <a:uFillTx/>
              <a:latin typeface="OCR A Extended" panose="02010509020102010303" pitchFamily="50" charset="0"/>
            </a:endParaRPr>
          </a:p>
        </p:txBody>
      </p:sp>
    </p:spTree>
    <p:extLst>
      <p:ext uri="{BB962C8B-B14F-4D97-AF65-F5344CB8AC3E}">
        <p14:creationId xmlns:p14="http://schemas.microsoft.com/office/powerpoint/2010/main" val="7377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3960438"/>
          </a:xfrm>
        </p:spPr>
        <p:txBody>
          <a:bodyPr>
            <a:normAutofit/>
          </a:bodyPr>
          <a:lstStyle/>
          <a:p>
            <a:pPr marL="0" indent="0">
              <a:buNone/>
            </a:pPr>
            <a:r>
              <a:rPr lang="en-US" sz="2400" b="1" dirty="0" smtClean="0">
                <a:latin typeface="OCR A Extended" panose="02010509020102010303" pitchFamily="50" charset="0"/>
              </a:rPr>
              <a:t>How is Confidentiality achieved?</a:t>
            </a:r>
          </a:p>
          <a:p>
            <a:pPr>
              <a:buFont typeface="Wingdings" panose="05000000000000000000" pitchFamily="2" charset="2"/>
              <a:buChar char="ü"/>
            </a:pPr>
            <a:r>
              <a:rPr lang="en-US" sz="2400" b="1" dirty="0" smtClean="0">
                <a:latin typeface="OCR A Extended" panose="02010509020102010303" pitchFamily="50" charset="0"/>
              </a:rPr>
              <a:t>Access control</a:t>
            </a:r>
          </a:p>
          <a:p>
            <a:pPr marL="0" indent="0">
              <a:buNone/>
            </a:pPr>
            <a:endParaRPr lang="en-US" sz="2400" dirty="0" smtClean="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In access control systems, users need to present credentials before they can be granted access such as:</a:t>
            </a:r>
          </a:p>
          <a:p>
            <a:pPr lvl="2">
              <a:buFont typeface="Wingdings" panose="05000000000000000000" pitchFamily="2" charset="2"/>
              <a:buChar char="Ø"/>
            </a:pPr>
            <a:r>
              <a:rPr lang="en-US" sz="1601" dirty="0">
                <a:latin typeface="OCR A Extended" panose="02010509020102010303" pitchFamily="50" charset="0"/>
              </a:rPr>
              <a:t>a person's name </a:t>
            </a:r>
          </a:p>
          <a:p>
            <a:pPr lvl="2">
              <a:buFont typeface="Wingdings" panose="05000000000000000000" pitchFamily="2" charset="2"/>
              <a:buChar char="Ø"/>
            </a:pPr>
            <a:r>
              <a:rPr lang="en-US" sz="1601" dirty="0">
                <a:latin typeface="OCR A Extended" panose="02010509020102010303" pitchFamily="50" charset="0"/>
              </a:rPr>
              <a:t>a computer's serial number.</a:t>
            </a:r>
          </a:p>
          <a:p>
            <a:pPr marL="0" indent="0">
              <a:buNone/>
            </a:pPr>
            <a:endParaRPr lang="en-US" sz="1800" b="1"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20</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833993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3960438"/>
          </a:xfrm>
        </p:spPr>
        <p:txBody>
          <a:bodyPr>
            <a:normAutofit/>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Authentication</a:t>
            </a:r>
            <a:endParaRPr lang="en-US" sz="2400" b="1" dirty="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Authentication </a:t>
            </a:r>
            <a:r>
              <a:rPr lang="en-US" sz="1800" dirty="0">
                <a:latin typeface="OCR A Extended" panose="02010509020102010303" pitchFamily="50" charset="0"/>
              </a:rPr>
              <a:t>is </a:t>
            </a:r>
            <a:r>
              <a:rPr lang="en-US" sz="1800" dirty="0" smtClean="0">
                <a:latin typeface="OCR A Extended" panose="02010509020102010303" pitchFamily="50" charset="0"/>
              </a:rPr>
              <a:t>the </a:t>
            </a:r>
            <a:r>
              <a:rPr lang="en-US" sz="1800" dirty="0">
                <a:latin typeface="OCR A Extended" panose="02010509020102010303" pitchFamily="50" charset="0"/>
              </a:rPr>
              <a:t>process that ensures and confirms a user's identity or role that someone has. </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2738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21</a:t>
            </a:fld>
            <a:endParaRPr lang="en-US" sz="1799">
              <a:solidFill>
                <a:prstClr val="black">
                  <a:tint val="75000"/>
                </a:prstClr>
              </a:solidFill>
              <a:latin typeface="Gill Sans MT"/>
            </a:endParaRPr>
          </a:p>
        </p:txBody>
      </p:sp>
      <p:sp>
        <p:nvSpPr>
          <p:cNvPr id="6" name="Title 1"/>
          <p:cNvSpPr txBox="1">
            <a:spLocks/>
          </p:cNvSpPr>
          <p:nvPr/>
        </p:nvSpPr>
        <p:spPr>
          <a:xfrm>
            <a:off x="-1" y="1180212"/>
            <a:ext cx="5878389" cy="952645"/>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244774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61136"/>
            <a:ext cx="12188825" cy="3932159"/>
          </a:xfrm>
        </p:spPr>
        <p:txBody>
          <a:bodyPr>
            <a:normAutofit/>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Authentication</a:t>
            </a:r>
            <a:endParaRPr lang="en-US" sz="2400" b="1"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It can be done in a number of different ways, but it is usually based on a combination </a:t>
            </a:r>
            <a:r>
              <a:rPr lang="en-US" sz="1800" dirty="0" smtClean="0">
                <a:latin typeface="OCR A Extended" panose="02010509020102010303" pitchFamily="50" charset="0"/>
              </a:rPr>
              <a:t>of:</a:t>
            </a:r>
          </a:p>
          <a:p>
            <a:pPr lvl="1">
              <a:buFont typeface="Wingdings" panose="05000000000000000000" pitchFamily="2" charset="2"/>
              <a:buChar char="Ø"/>
            </a:pPr>
            <a:endParaRPr lang="en-US" sz="1800" dirty="0">
              <a:latin typeface="OCR A Extended" panose="02010509020102010303" pitchFamily="50" charset="0"/>
            </a:endParaRPr>
          </a:p>
          <a:p>
            <a:pPr lvl="2">
              <a:buFont typeface="Wingdings" panose="05000000000000000000" pitchFamily="2" charset="2"/>
              <a:buChar char="Ø"/>
            </a:pPr>
            <a:r>
              <a:rPr lang="en-US" sz="1800" dirty="0" smtClean="0">
                <a:latin typeface="OCR A Extended" panose="02010509020102010303" pitchFamily="50" charset="0"/>
              </a:rPr>
              <a:t>something </a:t>
            </a:r>
            <a:r>
              <a:rPr lang="en-US" sz="1800" dirty="0">
                <a:latin typeface="OCR A Extended" panose="02010509020102010303" pitchFamily="50" charset="0"/>
              </a:rPr>
              <a:t>the person has </a:t>
            </a:r>
            <a:endParaRPr lang="en-US" sz="1800" dirty="0" smtClean="0">
              <a:latin typeface="OCR A Extended" panose="02010509020102010303" pitchFamily="50" charset="0"/>
            </a:endParaRPr>
          </a:p>
          <a:p>
            <a:pPr lvl="2">
              <a:buFont typeface="Wingdings" panose="05000000000000000000" pitchFamily="2" charset="2"/>
              <a:buChar char="Ø"/>
            </a:pPr>
            <a:r>
              <a:rPr lang="en-US" sz="1800" dirty="0" smtClean="0">
                <a:latin typeface="OCR A Extended" panose="02010509020102010303" pitchFamily="50" charset="0"/>
              </a:rPr>
              <a:t>something </a:t>
            </a:r>
            <a:r>
              <a:rPr lang="en-US" sz="1800" dirty="0">
                <a:latin typeface="OCR A Extended" panose="02010509020102010303" pitchFamily="50" charset="0"/>
              </a:rPr>
              <a:t>the person </a:t>
            </a:r>
            <a:r>
              <a:rPr lang="en-US" sz="1800" dirty="0" smtClean="0">
                <a:latin typeface="OCR A Extended" panose="02010509020102010303" pitchFamily="50" charset="0"/>
              </a:rPr>
              <a:t>knows</a:t>
            </a:r>
            <a:endParaRPr lang="en-US" sz="1800" dirty="0">
              <a:latin typeface="OCR A Extended" panose="02010509020102010303" pitchFamily="50" charset="0"/>
            </a:endParaRPr>
          </a:p>
          <a:p>
            <a:pPr lvl="2">
              <a:buFont typeface="Wingdings" panose="05000000000000000000" pitchFamily="2" charset="2"/>
              <a:buChar char="Ø"/>
            </a:pPr>
            <a:r>
              <a:rPr lang="en-US" sz="1800" dirty="0" smtClean="0">
                <a:latin typeface="OCR A Extended" panose="02010509020102010303" pitchFamily="50" charset="0"/>
              </a:rPr>
              <a:t>something </a:t>
            </a:r>
            <a:r>
              <a:rPr lang="en-US" sz="1800" dirty="0">
                <a:latin typeface="OCR A Extended" panose="02010509020102010303" pitchFamily="50" charset="0"/>
              </a:rPr>
              <a:t>the person </a:t>
            </a:r>
            <a:r>
              <a:rPr lang="en-US" sz="1800" dirty="0" smtClean="0">
                <a:latin typeface="OCR A Extended" panose="02010509020102010303" pitchFamily="50" charset="0"/>
              </a:rPr>
              <a:t>is</a:t>
            </a:r>
            <a:endParaRPr lang="en-US" sz="1800" dirty="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2738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22</a:t>
            </a:fld>
            <a:endParaRPr lang="en-US" sz="1799">
              <a:solidFill>
                <a:prstClr val="black">
                  <a:tint val="75000"/>
                </a:prstClr>
              </a:solidFill>
              <a:latin typeface="Gill Sans MT"/>
            </a:endParaRPr>
          </a:p>
        </p:txBody>
      </p:sp>
      <p:sp>
        <p:nvSpPr>
          <p:cNvPr id="6" name="Title 1"/>
          <p:cNvSpPr txBox="1">
            <a:spLocks/>
          </p:cNvSpPr>
          <p:nvPr/>
        </p:nvSpPr>
        <p:spPr>
          <a:xfrm>
            <a:off x="-1" y="1180212"/>
            <a:ext cx="5878389" cy="952645"/>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501005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61136"/>
            <a:ext cx="12188825" cy="3932159"/>
          </a:xfrm>
        </p:spPr>
        <p:txBody>
          <a:bodyPr>
            <a:normAutofit fontScale="92500" lnSpcReduction="20000"/>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Authentication</a:t>
            </a:r>
            <a:endParaRPr lang="en-US" sz="2400" b="1"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Authentication is the necessity of every organization since it enables organizations to keep their networks secure by permitting only authenticated users to access its protected resources.</a:t>
            </a:r>
          </a:p>
          <a:p>
            <a:pPr lvl="1">
              <a:buFont typeface="Wingdings" panose="05000000000000000000" pitchFamily="2" charset="2"/>
              <a:buChar char="Ø"/>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These resources may include:</a:t>
            </a:r>
          </a:p>
          <a:p>
            <a:pPr lvl="2">
              <a:buFont typeface="Wingdings" panose="05000000000000000000" pitchFamily="2" charset="2"/>
              <a:buChar char="Ø"/>
            </a:pPr>
            <a:r>
              <a:rPr lang="en-US" sz="1601" dirty="0">
                <a:latin typeface="OCR A Extended" panose="02010509020102010303" pitchFamily="50" charset="0"/>
              </a:rPr>
              <a:t>computer systems</a:t>
            </a:r>
          </a:p>
          <a:p>
            <a:pPr lvl="2">
              <a:buFont typeface="Wingdings" panose="05000000000000000000" pitchFamily="2" charset="2"/>
              <a:buChar char="Ø"/>
            </a:pPr>
            <a:r>
              <a:rPr lang="en-US" sz="1601" dirty="0">
                <a:latin typeface="OCR A Extended" panose="02010509020102010303" pitchFamily="50" charset="0"/>
              </a:rPr>
              <a:t>Networks</a:t>
            </a:r>
          </a:p>
          <a:p>
            <a:pPr lvl="2">
              <a:buFont typeface="Wingdings" panose="05000000000000000000" pitchFamily="2" charset="2"/>
              <a:buChar char="Ø"/>
            </a:pPr>
            <a:r>
              <a:rPr lang="en-US" sz="1601" dirty="0" smtClean="0">
                <a:latin typeface="OCR A Extended" panose="02010509020102010303" pitchFamily="50" charset="0"/>
              </a:rPr>
              <a:t>Databases</a:t>
            </a:r>
            <a:endParaRPr lang="en-US" sz="1800" dirty="0">
              <a:latin typeface="OCR A Extended" panose="02010509020102010303" pitchFamily="50" charset="0"/>
            </a:endParaRPr>
          </a:p>
          <a:p>
            <a:pPr lvl="2">
              <a:buFont typeface="Wingdings" panose="05000000000000000000" pitchFamily="2" charset="2"/>
              <a:buChar char="Ø"/>
            </a:pPr>
            <a:r>
              <a:rPr lang="en-US" sz="1601" dirty="0">
                <a:latin typeface="OCR A Extended" panose="02010509020102010303" pitchFamily="50" charset="0"/>
              </a:rPr>
              <a:t>Websites</a:t>
            </a:r>
          </a:p>
          <a:p>
            <a:pPr lvl="2">
              <a:buFont typeface="Wingdings" panose="05000000000000000000" pitchFamily="2" charset="2"/>
              <a:buChar char="Ø"/>
            </a:pPr>
            <a:r>
              <a:rPr lang="en-US" sz="1601" dirty="0">
                <a:latin typeface="OCR A Extended" panose="02010509020102010303" pitchFamily="50" charset="0"/>
              </a:rPr>
              <a:t>other network-based applications or services.</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2738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23</a:t>
            </a:fld>
            <a:endParaRPr lang="en-US" sz="1799">
              <a:solidFill>
                <a:prstClr val="black">
                  <a:tint val="75000"/>
                </a:prstClr>
              </a:solidFill>
              <a:latin typeface="Gill Sans MT"/>
            </a:endParaRPr>
          </a:p>
        </p:txBody>
      </p:sp>
      <p:sp>
        <p:nvSpPr>
          <p:cNvPr id="6" name="Title 1"/>
          <p:cNvSpPr txBox="1">
            <a:spLocks/>
          </p:cNvSpPr>
          <p:nvPr/>
        </p:nvSpPr>
        <p:spPr>
          <a:xfrm>
            <a:off x="0" y="1180212"/>
            <a:ext cx="5878388" cy="952645"/>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01784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3960438"/>
          </a:xfrm>
        </p:spPr>
        <p:txBody>
          <a:bodyPr>
            <a:normAutofit fontScale="92500"/>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Authorization.</a:t>
            </a:r>
          </a:p>
          <a:p>
            <a:pPr lvl="1">
              <a:buFont typeface="Wingdings" panose="05000000000000000000" pitchFamily="2" charset="2"/>
              <a:buChar char="Ø"/>
            </a:pPr>
            <a:r>
              <a:rPr lang="en-US" sz="1800" dirty="0">
                <a:latin typeface="OCR A Extended" panose="02010509020102010303" pitchFamily="50" charset="0"/>
              </a:rPr>
              <a:t>Authorization is a security mechanism which gives permission to do or have something</a:t>
            </a:r>
            <a:r>
              <a:rPr lang="en-US" sz="1800" dirty="0" smtClean="0">
                <a:latin typeface="OCR A Extended" panose="02010509020102010303" pitchFamily="50" charset="0"/>
              </a:rPr>
              <a:t>. </a:t>
            </a: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It is used to </a:t>
            </a:r>
            <a:r>
              <a:rPr lang="en-US" sz="1800" dirty="0" smtClean="0">
                <a:latin typeface="OCR A Extended" panose="02010509020102010303" pitchFamily="50" charset="0"/>
              </a:rPr>
              <a:t>what determine </a:t>
            </a:r>
            <a:r>
              <a:rPr lang="en-US" sz="1800" dirty="0">
                <a:latin typeface="OCR A Extended" panose="02010509020102010303" pitchFamily="50" charset="0"/>
              </a:rPr>
              <a:t>a person or system is allowed access to resources, based on</a:t>
            </a:r>
            <a:r>
              <a:rPr lang="en-US" sz="1800" dirty="0" smtClean="0">
                <a:latin typeface="OCR A Extended" panose="02010509020102010303" pitchFamily="50" charset="0"/>
              </a:rPr>
              <a:t>:</a:t>
            </a:r>
            <a:endParaRPr lang="en-US" sz="1800" dirty="0">
              <a:latin typeface="OCR A Extended" panose="02010509020102010303" pitchFamily="50" charset="0"/>
            </a:endParaRPr>
          </a:p>
          <a:p>
            <a:pPr lvl="2">
              <a:buFont typeface="Wingdings" panose="05000000000000000000" pitchFamily="2" charset="2"/>
              <a:buChar char="Ø"/>
            </a:pPr>
            <a:r>
              <a:rPr lang="en-US" sz="1601" dirty="0">
                <a:latin typeface="OCR A Extended" panose="02010509020102010303" pitchFamily="50" charset="0"/>
              </a:rPr>
              <a:t>an access control policy, </a:t>
            </a:r>
          </a:p>
          <a:p>
            <a:pPr lvl="2">
              <a:buFont typeface="Wingdings" panose="05000000000000000000" pitchFamily="2" charset="2"/>
              <a:buChar char="Ø"/>
            </a:pPr>
            <a:r>
              <a:rPr lang="en-US" sz="1601" dirty="0" smtClean="0">
                <a:latin typeface="OCR A Extended" panose="02010509020102010303" pitchFamily="50" charset="0"/>
              </a:rPr>
              <a:t>computer </a:t>
            </a:r>
            <a:r>
              <a:rPr lang="en-US" sz="1601" dirty="0">
                <a:latin typeface="OCR A Extended" panose="02010509020102010303" pitchFamily="50" charset="0"/>
              </a:rPr>
              <a:t>programs, </a:t>
            </a:r>
          </a:p>
          <a:p>
            <a:pPr lvl="2">
              <a:buFont typeface="Wingdings" panose="05000000000000000000" pitchFamily="2" charset="2"/>
              <a:buChar char="Ø"/>
            </a:pPr>
            <a:r>
              <a:rPr lang="en-US" sz="1601" dirty="0">
                <a:latin typeface="OCR A Extended" panose="02010509020102010303" pitchFamily="50" charset="0"/>
              </a:rPr>
              <a:t>files, </a:t>
            </a:r>
            <a:endParaRPr lang="en-US" sz="1601" dirty="0" smtClean="0">
              <a:latin typeface="OCR A Extended" panose="02010509020102010303" pitchFamily="50" charset="0"/>
            </a:endParaRPr>
          </a:p>
          <a:p>
            <a:pPr lvl="2">
              <a:buFont typeface="Wingdings" panose="05000000000000000000" pitchFamily="2" charset="2"/>
              <a:buChar char="Ø"/>
            </a:pPr>
            <a:r>
              <a:rPr lang="en-US" sz="1601" dirty="0">
                <a:latin typeface="OCR A Extended" panose="02010509020102010303" pitchFamily="50" charset="0"/>
              </a:rPr>
              <a:t>services, </a:t>
            </a:r>
          </a:p>
          <a:p>
            <a:pPr lvl="2">
              <a:buFont typeface="Wingdings" panose="05000000000000000000" pitchFamily="2" charset="2"/>
              <a:buChar char="Ø"/>
            </a:pPr>
            <a:r>
              <a:rPr lang="en-US" sz="1601" dirty="0">
                <a:latin typeface="OCR A Extended" panose="02010509020102010303" pitchFamily="50" charset="0"/>
              </a:rPr>
              <a:t>Data,</a:t>
            </a:r>
          </a:p>
          <a:p>
            <a:pPr marL="914126" lvl="2" indent="0">
              <a:buNone/>
            </a:pPr>
            <a:endParaRPr lang="en-US" sz="1601"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24</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071972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132858"/>
            <a:ext cx="12188825" cy="3960438"/>
          </a:xfrm>
        </p:spPr>
        <p:txBody>
          <a:bodyPr>
            <a:normAutofit/>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Authorization.</a:t>
            </a:r>
          </a:p>
          <a:p>
            <a:pPr lvl="1">
              <a:buFont typeface="Wingdings" panose="05000000000000000000" pitchFamily="2" charset="2"/>
              <a:buChar char="Ø"/>
            </a:pPr>
            <a:r>
              <a:rPr lang="en-US" sz="1800" dirty="0">
                <a:latin typeface="OCR A Extended" panose="02010509020102010303" pitchFamily="50" charset="0"/>
              </a:rPr>
              <a:t>It is normally preceded by authentication for user identity verification. </a:t>
            </a:r>
          </a:p>
          <a:p>
            <a:pPr lvl="1">
              <a:buFont typeface="Wingdings" panose="05000000000000000000" pitchFamily="2" charset="2"/>
              <a:buChar char="Ø"/>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During authorization, a system verifies an authenticated user's access rules and either grants or refuses resource access.</a:t>
            </a:r>
          </a:p>
          <a:p>
            <a:pPr marL="914126" lvl="2" indent="0">
              <a:buNone/>
            </a:pPr>
            <a:endParaRPr lang="en-US" sz="1601"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25</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646997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2858"/>
            <a:ext cx="12188824" cy="3960438"/>
          </a:xfrm>
        </p:spPr>
        <p:txBody>
          <a:bodyPr>
            <a:normAutofit lnSpcReduction="10000"/>
          </a:bodyPr>
          <a:lstStyle/>
          <a:p>
            <a:pPr marL="0" indent="0">
              <a:buNone/>
            </a:pPr>
            <a:r>
              <a:rPr lang="en-US" sz="2400" b="1" dirty="0" smtClean="0">
                <a:latin typeface="OCR A Extended" panose="02010509020102010303" pitchFamily="50" charset="0"/>
              </a:rPr>
              <a:t>How is Confidentiality achieved? </a:t>
            </a:r>
          </a:p>
          <a:p>
            <a:pPr>
              <a:buFont typeface="Wingdings" panose="05000000000000000000" pitchFamily="2" charset="2"/>
              <a:buChar char="ü"/>
            </a:pPr>
            <a:r>
              <a:rPr lang="en-US" sz="2400" b="1" dirty="0" smtClean="0">
                <a:latin typeface="OCR A Extended" panose="02010509020102010303" pitchFamily="50" charset="0"/>
              </a:rPr>
              <a:t>Physical security</a:t>
            </a:r>
          </a:p>
          <a:p>
            <a:pPr lvl="1">
              <a:buFont typeface="Wingdings" panose="05000000000000000000" pitchFamily="2" charset="2"/>
              <a:buChar char="Ø"/>
            </a:pPr>
            <a:r>
              <a:rPr lang="en-US" sz="1600" dirty="0">
                <a:latin typeface="OCR A Extended" panose="02010509020102010303" pitchFamily="50" charset="0"/>
              </a:rPr>
              <a:t>Physical security describes measures designed to deny the unauthorized access of IT assets like:</a:t>
            </a:r>
          </a:p>
          <a:p>
            <a:pPr lvl="2">
              <a:buFont typeface="Wingdings" panose="05000000000000000000" pitchFamily="2" charset="2"/>
              <a:buChar char="Ø"/>
            </a:pPr>
            <a:r>
              <a:rPr lang="en-US" sz="1401" dirty="0" smtClean="0">
                <a:latin typeface="OCR A Extended" panose="02010509020102010303" pitchFamily="50" charset="0"/>
              </a:rPr>
              <a:t>Facilities,</a:t>
            </a:r>
            <a:endParaRPr lang="en-US" sz="1401" dirty="0">
              <a:latin typeface="OCR A Extended" panose="02010509020102010303" pitchFamily="50" charset="0"/>
            </a:endParaRPr>
          </a:p>
          <a:p>
            <a:pPr lvl="2">
              <a:buFont typeface="Wingdings" panose="05000000000000000000" pitchFamily="2" charset="2"/>
              <a:buChar char="Ø"/>
            </a:pPr>
            <a:r>
              <a:rPr lang="en-US" sz="1401" dirty="0" smtClean="0">
                <a:latin typeface="OCR A Extended" panose="02010509020102010303" pitchFamily="50" charset="0"/>
              </a:rPr>
              <a:t>Equipment,</a:t>
            </a:r>
            <a:endParaRPr lang="en-US" sz="1401" dirty="0">
              <a:latin typeface="OCR A Extended" panose="02010509020102010303" pitchFamily="50" charset="0"/>
            </a:endParaRPr>
          </a:p>
          <a:p>
            <a:pPr lvl="2">
              <a:buFont typeface="Wingdings" panose="05000000000000000000" pitchFamily="2" charset="2"/>
              <a:buChar char="Ø"/>
            </a:pPr>
            <a:r>
              <a:rPr lang="en-US" sz="1401" dirty="0" smtClean="0">
                <a:latin typeface="OCR A Extended" panose="02010509020102010303" pitchFamily="50" charset="0"/>
              </a:rPr>
              <a:t>Personnel,</a:t>
            </a:r>
            <a:endParaRPr lang="en-US" sz="1401" dirty="0">
              <a:latin typeface="OCR A Extended" panose="02010509020102010303" pitchFamily="50" charset="0"/>
            </a:endParaRPr>
          </a:p>
          <a:p>
            <a:pPr lvl="2">
              <a:buFont typeface="Wingdings" panose="05000000000000000000" pitchFamily="2" charset="2"/>
              <a:buChar char="Ø"/>
            </a:pPr>
            <a:r>
              <a:rPr lang="en-US" sz="1401" dirty="0">
                <a:latin typeface="OCR A Extended" panose="02010509020102010303" pitchFamily="50" charset="0"/>
              </a:rPr>
              <a:t>resources and other properties from damage. </a:t>
            </a:r>
          </a:p>
          <a:p>
            <a:pPr marL="457063" lvl="1" indent="0">
              <a:buNone/>
            </a:pPr>
            <a:endParaRPr lang="en-US" sz="1600" dirty="0">
              <a:latin typeface="OCR A Extended" panose="02010509020102010303" pitchFamily="50" charset="0"/>
            </a:endParaRPr>
          </a:p>
          <a:p>
            <a:pPr lvl="1">
              <a:buFont typeface="Wingdings" panose="05000000000000000000" pitchFamily="2" charset="2"/>
              <a:buChar char="Ø"/>
            </a:pPr>
            <a:r>
              <a:rPr lang="en-US" sz="1600" dirty="0">
                <a:latin typeface="OCR A Extended" panose="02010509020102010303" pitchFamily="50" charset="0"/>
              </a:rPr>
              <a:t>It protects these assets from physical threats including theft, vandalism, fire and natural disasters.</a:t>
            </a: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26</a:t>
            </a:fld>
            <a:endParaRPr lang="en-US" sz="1799">
              <a:solidFill>
                <a:prstClr val="black">
                  <a:tint val="75000"/>
                </a:prstClr>
              </a:solidFill>
              <a:latin typeface="Gill Sans MT"/>
            </a:endParaRPr>
          </a:p>
        </p:txBody>
      </p:sp>
      <p:sp>
        <p:nvSpPr>
          <p:cNvPr id="6" name="Title 1"/>
          <p:cNvSpPr txBox="1">
            <a:spLocks/>
          </p:cNvSpPr>
          <p:nvPr/>
        </p:nvSpPr>
        <p:spPr>
          <a:xfrm>
            <a:off x="0" y="1208491"/>
            <a:ext cx="5878388" cy="924366"/>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r>
              <a:rPr lang="en-US" sz="4800" cap="none" dirty="0" smtClean="0">
                <a:solidFill>
                  <a:prstClr val="white"/>
                </a:solidFill>
                <a:latin typeface="OCR A Extended" panose="02010509020102010303" pitchFamily="50" charset="0"/>
              </a:rPr>
              <a:t>CONFIDENTIALITY</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638433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5980" y="1593484"/>
            <a:ext cx="7377242" cy="4499811"/>
          </a:xfrm>
          <a:prstGeom prst="rect">
            <a:avLst/>
          </a:prstGeom>
        </p:spPr>
      </p:pic>
      <p:sp>
        <p:nvSpPr>
          <p:cNvPr id="3" name="Content Placeholder 2"/>
          <p:cNvSpPr>
            <a:spLocks noGrp="1"/>
          </p:cNvSpPr>
          <p:nvPr>
            <p:ph idx="1"/>
          </p:nvPr>
        </p:nvSpPr>
        <p:spPr>
          <a:xfrm>
            <a:off x="2205980" y="1593484"/>
            <a:ext cx="7377242" cy="4499811"/>
          </a:xfrm>
        </p:spPr>
        <p:txBody>
          <a:bodyPr>
            <a:normAutofit/>
          </a:bodyPr>
          <a:lstStyle/>
          <a:p>
            <a:pPr marL="0" indent="0">
              <a:buNone/>
            </a:pPr>
            <a:r>
              <a:rPr lang="en-US" sz="3600" b="1" dirty="0" smtClean="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27</a:t>
            </a:fld>
            <a:endParaRPr lang="en-US" sz="1799">
              <a:solidFill>
                <a:prstClr val="black">
                  <a:tint val="75000"/>
                </a:prstClr>
              </a:solidFill>
              <a:latin typeface="Gill Sans MT"/>
            </a:endParaRPr>
          </a:p>
        </p:txBody>
      </p:sp>
    </p:spTree>
    <p:extLst>
      <p:ext uri="{BB962C8B-B14F-4D97-AF65-F5344CB8AC3E}">
        <p14:creationId xmlns:p14="http://schemas.microsoft.com/office/powerpoint/2010/main" val="3246499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65620"/>
            <a:ext cx="12188824" cy="4127675"/>
          </a:xfrm>
        </p:spPr>
        <p:txBody>
          <a:bodyPr>
            <a:normAutofit/>
          </a:bodyPr>
          <a:lstStyle/>
          <a:p>
            <a:pPr marL="0" indent="0">
              <a:buNone/>
            </a:pPr>
            <a:r>
              <a:rPr lang="en-US" sz="2800" b="1" dirty="0" smtClean="0">
                <a:latin typeface="OCR A Extended" panose="02010509020102010303" pitchFamily="50" charset="0"/>
              </a:rPr>
              <a:t>What is integrity?</a:t>
            </a:r>
          </a:p>
          <a:p>
            <a:pPr>
              <a:buFont typeface="Wingdings" panose="05000000000000000000" pitchFamily="2" charset="2"/>
              <a:buChar char="ü"/>
            </a:pPr>
            <a:r>
              <a:rPr lang="en-US" sz="2000" dirty="0">
                <a:latin typeface="OCR A Extended" panose="02010509020102010303" pitchFamily="50" charset="0"/>
              </a:rPr>
              <a:t>Integrity means making sure the information stays </a:t>
            </a:r>
            <a:r>
              <a:rPr lang="en-US" sz="2000" dirty="0" smtClean="0">
                <a:latin typeface="OCR A Extended" panose="02010509020102010303" pitchFamily="50" charset="0"/>
              </a:rPr>
              <a:t>accurate, consistent</a:t>
            </a:r>
            <a:r>
              <a:rPr lang="en-US" sz="2000" dirty="0">
                <a:latin typeface="OCR A Extended" panose="02010509020102010303" pitchFamily="50" charset="0"/>
              </a:rPr>
              <a:t>, and ensuring that unauthorized people cannot makes any changes to the information</a:t>
            </a:r>
            <a:r>
              <a:rPr lang="en-US" sz="2000" dirty="0" smtClean="0">
                <a:latin typeface="OCR A Extended" panose="02010509020102010303" pitchFamily="50" charset="0"/>
              </a:rPr>
              <a:t>.</a:t>
            </a:r>
          </a:p>
          <a:p>
            <a:pPr>
              <a:buFont typeface="Wingdings" panose="05000000000000000000" pitchFamily="2" charset="2"/>
              <a:buChar char="ü"/>
            </a:pPr>
            <a:endParaRPr lang="en-US" sz="2400" dirty="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28</a:t>
            </a:fld>
            <a:endParaRPr lang="en-US" sz="1799">
              <a:solidFill>
                <a:prstClr val="black">
                  <a:tint val="75000"/>
                </a:prstClr>
              </a:solidFill>
              <a:latin typeface="Gill Sans MT"/>
            </a:endParaRPr>
          </a:p>
        </p:txBody>
      </p:sp>
      <p:sp>
        <p:nvSpPr>
          <p:cNvPr id="2" name="Rectangle 1"/>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3042890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65620"/>
            <a:ext cx="12188825" cy="4127675"/>
          </a:xfrm>
        </p:spPr>
        <p:txBody>
          <a:bodyPr>
            <a:normAutofit/>
          </a:bodyPr>
          <a:lstStyle/>
          <a:p>
            <a:pPr marL="0" indent="0">
              <a:buNone/>
            </a:pPr>
            <a:r>
              <a:rPr lang="en-US" sz="2800" b="1" dirty="0" smtClean="0">
                <a:latin typeface="OCR A Extended" panose="02010509020102010303" pitchFamily="50" charset="0"/>
              </a:rPr>
              <a:t>What is integrity?</a:t>
            </a:r>
          </a:p>
          <a:p>
            <a:pPr>
              <a:buFont typeface="Wingdings" panose="05000000000000000000" pitchFamily="2" charset="2"/>
              <a:buChar char="ü"/>
            </a:pPr>
            <a:r>
              <a:rPr lang="en-US" sz="2000" dirty="0">
                <a:latin typeface="OCR A Extended" panose="02010509020102010303" pitchFamily="50" charset="0"/>
              </a:rPr>
              <a:t>Integrity is the protection of information, processes, or systems from intentional or accidental unauthorized modification.</a:t>
            </a:r>
          </a:p>
          <a:p>
            <a:pPr>
              <a:buFont typeface="Wingdings" panose="05000000000000000000" pitchFamily="2" charset="2"/>
              <a:buChar char="ü"/>
            </a:pPr>
            <a:endParaRPr lang="en-US" sz="2000" dirty="0">
              <a:latin typeface="OCR A Extended" panose="02010509020102010303" pitchFamily="50" charset="0"/>
            </a:endParaRPr>
          </a:p>
          <a:p>
            <a:pPr>
              <a:buFont typeface="Wingdings" panose="05000000000000000000" pitchFamily="2" charset="2"/>
              <a:buChar char="ü"/>
            </a:pPr>
            <a:r>
              <a:rPr lang="en-US" sz="2000" dirty="0">
                <a:latin typeface="OCR A Extended" panose="02010509020102010303" pitchFamily="50" charset="0"/>
              </a:rPr>
              <a:t>Integrity refers to the methods for ensuring that data is real, accurate and safeguarded from unauthorized user modification</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29</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942269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F58AE6-56F6-44E8-8BBF-23277B1773E4}"/>
              </a:ext>
            </a:extLst>
          </p:cNvPr>
          <p:cNvSpPr txBox="1">
            <a:spLocks/>
          </p:cNvSpPr>
          <p:nvPr/>
        </p:nvSpPr>
        <p:spPr>
          <a:xfrm>
            <a:off x="0" y="-6884"/>
            <a:ext cx="5662364" cy="6165304"/>
          </a:xfrm>
          <a:prstGeom prst="rect">
            <a:avLst/>
          </a:prstGeom>
          <a:solidFill>
            <a:schemeClr val="accent2">
              <a:lumMod val="50000"/>
            </a:schemeClr>
          </a:solidFill>
        </p:spPr>
        <p:txBody>
          <a:bodyPr vert="horz" lIns="396000" tIns="0" rIns="396000" bIns="0" rtlCol="0" anchor="ctr">
            <a:noAutofit/>
          </a:bodyPr>
          <a:lstStyle>
            <a:lvl1pPr algn="r" defTabSz="914400" rtl="0" eaLnBrk="1" latinLnBrk="0" hangingPunct="1">
              <a:lnSpc>
                <a:spcPct val="70000"/>
              </a:lnSpc>
              <a:spcBef>
                <a:spcPct val="0"/>
              </a:spcBef>
              <a:buNone/>
              <a:defRPr lang="en-US" sz="5200" b="0" kern="1200" spc="-150" dirty="0">
                <a:solidFill>
                  <a:schemeClr val="bg1"/>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t>Course</a:t>
            </a:r>
            <a:b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br>
            <a:r>
              <a:rPr kumimoji="0" lang="en-GB" sz="5400" b="1" i="0" u="none" strike="noStrike" kern="1200" cap="none" spc="-150" normalizeH="0" baseline="0" noProof="0" dirty="0" smtClean="0">
                <a:ln>
                  <a:noFill/>
                </a:ln>
                <a:solidFill>
                  <a:srgbClr val="FFFFFF"/>
                </a:solidFill>
                <a:effectLst/>
                <a:uLnTx/>
                <a:uFillTx/>
                <a:latin typeface="OCR A Extended" panose="02010509020102010303" pitchFamily="50" charset="0"/>
              </a:rPr>
              <a:t>Outline</a:t>
            </a:r>
            <a:endParaRPr kumimoji="0" lang="en-GB" sz="5400" b="1" i="0" u="none" strike="noStrike" kern="1200" cap="none" spc="-150" normalizeH="0" baseline="0" noProof="0" dirty="0">
              <a:ln>
                <a:noFill/>
              </a:ln>
              <a:solidFill>
                <a:srgbClr val="FFFFFF"/>
              </a:solidFill>
              <a:effectLst/>
              <a:uLnTx/>
              <a:uFillTx/>
              <a:latin typeface="OCR A Extended" panose="02010509020102010303" pitchFamily="50" charset="0"/>
            </a:endParaRP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3</a:t>
            </a:fld>
            <a:endParaRPr lang="en-US" dirty="0"/>
          </a:p>
        </p:txBody>
      </p:sp>
      <p:graphicFrame>
        <p:nvGraphicFramePr>
          <p:cNvPr id="7" name="Content Placeholder 2" descr="List Content Placeholder">
            <a:extLst>
              <a:ext uri="{FF2B5EF4-FFF2-40B4-BE49-F238E27FC236}">
                <a16:creationId xmlns:a16="http://schemas.microsoft.com/office/drawing/2014/main" id="{4DBF5C5D-E8C1-4EFB-87B6-B4245AB407AE}"/>
              </a:ext>
            </a:extLst>
          </p:cNvPr>
          <p:cNvGraphicFramePr>
            <a:graphicFrameLocks/>
          </p:cNvGraphicFramePr>
          <p:nvPr>
            <p:extLst>
              <p:ext uri="{D42A27DB-BD31-4B8C-83A1-F6EECF244321}">
                <p14:modId xmlns:p14="http://schemas.microsoft.com/office/powerpoint/2010/main" val="1939784024"/>
              </p:ext>
            </p:extLst>
          </p:nvPr>
        </p:nvGraphicFramePr>
        <p:xfrm>
          <a:off x="5662364" y="0"/>
          <a:ext cx="6526460" cy="6165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886500" y="5445224"/>
            <a:ext cx="4176464" cy="384721"/>
          </a:xfrm>
          <a:prstGeom prst="rect">
            <a:avLst/>
          </a:prstGeom>
          <a:noFill/>
        </p:spPr>
        <p:txBody>
          <a:bodyPr wrap="square" rtlCol="0">
            <a:spAutoFit/>
          </a:bodyPr>
          <a:lstStyle/>
          <a:p>
            <a:r>
              <a:rPr lang="en-US" sz="1900" dirty="0" smtClean="0">
                <a:solidFill>
                  <a:schemeClr val="bg1"/>
                </a:solidFill>
                <a:latin typeface="OCR A Extended" panose="02010509020102010303" pitchFamily="50" charset="0"/>
              </a:rPr>
              <a:t>Summary</a:t>
            </a:r>
            <a:endParaRPr lang="en-GB" sz="19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4273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65620"/>
            <a:ext cx="12188825" cy="4127675"/>
          </a:xfrm>
        </p:spPr>
        <p:txBody>
          <a:bodyPr>
            <a:normAutofit/>
          </a:bodyPr>
          <a:lstStyle/>
          <a:p>
            <a:pPr marL="0" indent="0">
              <a:buNone/>
            </a:pPr>
            <a:r>
              <a:rPr lang="en-US" sz="2800" b="1" dirty="0" smtClean="0">
                <a:latin typeface="OCR A Extended" panose="02010509020102010303" pitchFamily="50" charset="0"/>
              </a:rPr>
              <a:t>What is integrity?</a:t>
            </a:r>
          </a:p>
          <a:p>
            <a:pPr>
              <a:buFont typeface="Wingdings" panose="05000000000000000000" pitchFamily="2" charset="2"/>
              <a:buChar char="ü"/>
            </a:pPr>
            <a:r>
              <a:rPr lang="en-US" sz="2000" b="1" dirty="0">
                <a:latin typeface="OCR A Extended" panose="02010509020102010303" pitchFamily="50" charset="0"/>
              </a:rPr>
              <a:t>Data integrity </a:t>
            </a:r>
            <a:r>
              <a:rPr lang="en-US" sz="2000" dirty="0">
                <a:latin typeface="OCR A Extended" panose="02010509020102010303" pitchFamily="50" charset="0"/>
              </a:rPr>
              <a:t>is a requirement that information and programs are changed only in a specified and authorized manner.</a:t>
            </a:r>
          </a:p>
          <a:p>
            <a:pPr>
              <a:buFont typeface="Wingdings" panose="05000000000000000000" pitchFamily="2" charset="2"/>
              <a:buChar char="ü"/>
            </a:pPr>
            <a:endParaRPr lang="en-US" sz="2000" dirty="0">
              <a:latin typeface="OCR A Extended" panose="02010509020102010303" pitchFamily="50" charset="0"/>
            </a:endParaRPr>
          </a:p>
          <a:p>
            <a:pPr>
              <a:buFont typeface="Wingdings" panose="05000000000000000000" pitchFamily="2" charset="2"/>
              <a:buChar char="ü"/>
            </a:pPr>
            <a:r>
              <a:rPr lang="en-US" sz="2000" b="1" dirty="0">
                <a:latin typeface="OCR A Extended" panose="02010509020102010303" pitchFamily="50" charset="0"/>
              </a:rPr>
              <a:t>System integrity </a:t>
            </a:r>
            <a:r>
              <a:rPr lang="en-US" sz="2000" dirty="0">
                <a:latin typeface="OCR A Extended" panose="02010509020102010303" pitchFamily="50" charset="0"/>
              </a:rPr>
              <a:t>is a requirement that a system performs its intended function in an unimpaired manner, free from deliberate or inadvertent unauthorized manipulation of the system.</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30</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532079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04864"/>
            <a:ext cx="12188824" cy="3888431"/>
          </a:xfrm>
        </p:spPr>
        <p:txBody>
          <a:bodyPr>
            <a:normAutofit/>
          </a:bodyPr>
          <a:lstStyle/>
          <a:p>
            <a:pPr marL="0" indent="0">
              <a:buNone/>
            </a:pPr>
            <a:r>
              <a:rPr lang="en-US" sz="2800" b="1" dirty="0" smtClean="0">
                <a:latin typeface="OCR A Extended" panose="02010509020102010303" pitchFamily="50" charset="0"/>
              </a:rPr>
              <a:t>How is integrity achieved?</a:t>
            </a:r>
          </a:p>
          <a:p>
            <a:pPr marL="0" indent="0">
              <a:buNone/>
            </a:pPr>
            <a:r>
              <a:rPr lang="en-US" sz="2000" dirty="0" smtClean="0">
                <a:latin typeface="OCR A Extended" panose="02010509020102010303" pitchFamily="50" charset="0"/>
              </a:rPr>
              <a:t>Integrity can be achieved through the following:</a:t>
            </a:r>
          </a:p>
          <a:p>
            <a:pPr lvl="1">
              <a:buFont typeface="Wingdings" panose="05000000000000000000" pitchFamily="2" charset="2"/>
              <a:buChar char="ü"/>
            </a:pPr>
            <a:r>
              <a:rPr lang="en-US" sz="1800" dirty="0">
                <a:latin typeface="OCR A Extended" panose="02010509020102010303" pitchFamily="50" charset="0"/>
              </a:rPr>
              <a:t>Validate </a:t>
            </a:r>
            <a:r>
              <a:rPr lang="en-US" sz="1800" dirty="0" smtClean="0">
                <a:latin typeface="OCR A Extended" panose="02010509020102010303" pitchFamily="50" charset="0"/>
              </a:rPr>
              <a:t>Input</a:t>
            </a:r>
            <a:endParaRPr lang="en-US" sz="1800" dirty="0">
              <a:latin typeface="OCR A Extended" panose="02010509020102010303" pitchFamily="50" charset="0"/>
            </a:endParaRPr>
          </a:p>
          <a:p>
            <a:pPr lvl="1">
              <a:buFont typeface="Wingdings" panose="05000000000000000000" pitchFamily="2" charset="2"/>
              <a:buChar char="ü"/>
            </a:pPr>
            <a:r>
              <a:rPr lang="en-US" sz="1800" dirty="0">
                <a:latin typeface="OCR A Extended" panose="02010509020102010303" pitchFamily="50" charset="0"/>
              </a:rPr>
              <a:t>Validate </a:t>
            </a:r>
            <a:r>
              <a:rPr lang="en-US" sz="1800" dirty="0" smtClean="0">
                <a:latin typeface="OCR A Extended" panose="02010509020102010303" pitchFamily="50" charset="0"/>
              </a:rPr>
              <a:t>Data</a:t>
            </a:r>
          </a:p>
          <a:p>
            <a:pPr lvl="1">
              <a:buFont typeface="Wingdings" panose="05000000000000000000" pitchFamily="2" charset="2"/>
              <a:buChar char="ü"/>
            </a:pPr>
            <a:r>
              <a:rPr lang="en-US" sz="1800" dirty="0" smtClean="0">
                <a:latin typeface="OCR A Extended" panose="02010509020102010303" pitchFamily="50" charset="0"/>
              </a:rPr>
              <a:t>Remove </a:t>
            </a:r>
            <a:r>
              <a:rPr lang="en-US" sz="1800" dirty="0">
                <a:latin typeface="OCR A Extended" panose="02010509020102010303" pitchFamily="50" charset="0"/>
              </a:rPr>
              <a:t>Duplicate </a:t>
            </a:r>
            <a:r>
              <a:rPr lang="en-US" sz="1800" dirty="0" smtClean="0">
                <a:latin typeface="OCR A Extended" panose="02010509020102010303" pitchFamily="50" charset="0"/>
              </a:rPr>
              <a:t>Data</a:t>
            </a:r>
          </a:p>
          <a:p>
            <a:pPr lvl="1">
              <a:buFont typeface="Wingdings" panose="05000000000000000000" pitchFamily="2" charset="2"/>
              <a:buChar char="ü"/>
            </a:pPr>
            <a:r>
              <a:rPr lang="en-US" sz="1800" dirty="0">
                <a:latin typeface="OCR A Extended" panose="02010509020102010303" pitchFamily="50" charset="0"/>
              </a:rPr>
              <a:t>Back up Data</a:t>
            </a:r>
          </a:p>
          <a:p>
            <a:pPr lvl="1">
              <a:buFont typeface="Wingdings" panose="05000000000000000000" pitchFamily="2" charset="2"/>
              <a:buChar char="ü"/>
            </a:pPr>
            <a:r>
              <a:rPr lang="en-US" sz="1800" dirty="0">
                <a:latin typeface="OCR A Extended" panose="02010509020102010303" pitchFamily="50" charset="0"/>
              </a:rPr>
              <a:t>Access Controls</a:t>
            </a:r>
          </a:p>
          <a:p>
            <a:pPr lvl="1">
              <a:buFont typeface="Wingdings" panose="05000000000000000000" pitchFamily="2" charset="2"/>
              <a:buChar char="ü"/>
            </a:pPr>
            <a:r>
              <a:rPr lang="en-US" sz="1800" dirty="0">
                <a:latin typeface="OCR A Extended" panose="02010509020102010303" pitchFamily="50" charset="0"/>
              </a:rPr>
              <a:t>Always Keep an Audit </a:t>
            </a:r>
            <a:r>
              <a:rPr lang="en-US" sz="1800" dirty="0" smtClean="0">
                <a:latin typeface="OCR A Extended" panose="02010509020102010303" pitchFamily="50" charset="0"/>
              </a:rPr>
              <a:t>Trail</a:t>
            </a:r>
          </a:p>
          <a:p>
            <a:pPr lvl="1">
              <a:buFont typeface="Wingdings" panose="05000000000000000000" pitchFamily="2" charset="2"/>
              <a:buChar char="ü"/>
            </a:pPr>
            <a:r>
              <a:rPr lang="en-US" sz="1800" dirty="0">
                <a:latin typeface="OCR A Extended" panose="02010509020102010303" pitchFamily="50" charset="0"/>
              </a:rPr>
              <a:t>Checksums</a:t>
            </a:r>
          </a:p>
          <a:p>
            <a:pPr>
              <a:buFont typeface="Wingdings" panose="05000000000000000000" pitchFamily="2" charset="2"/>
              <a:buChar char="ü"/>
            </a:pPr>
            <a:endParaRPr lang="en-US" sz="20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31</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421776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65620"/>
            <a:ext cx="12188824" cy="4127675"/>
          </a:xfrm>
        </p:spPr>
        <p:txBody>
          <a:bodyPr>
            <a:normAutofit/>
          </a:bodyPr>
          <a:lstStyle/>
          <a:p>
            <a:pPr marL="0" indent="0">
              <a:buNone/>
            </a:pPr>
            <a:r>
              <a:rPr lang="en-US" sz="2800" b="1" dirty="0" smtClean="0">
                <a:latin typeface="OCR A Extended" panose="02010509020102010303" pitchFamily="50" charset="0"/>
              </a:rPr>
              <a:t>How is integrity achieved?</a:t>
            </a:r>
          </a:p>
          <a:p>
            <a:pPr>
              <a:buFont typeface="Wingdings" panose="05000000000000000000" pitchFamily="2" charset="2"/>
              <a:buChar char="ü"/>
            </a:pPr>
            <a:r>
              <a:rPr lang="en-US" sz="2000" b="1" dirty="0">
                <a:latin typeface="OCR A Extended" panose="02010509020102010303" pitchFamily="50" charset="0"/>
              </a:rPr>
              <a:t>Validate Input</a:t>
            </a:r>
            <a:r>
              <a:rPr lang="en-US" sz="2000" b="1" dirty="0" smtClean="0">
                <a:latin typeface="OCR A Extended" panose="02010509020102010303" pitchFamily="50" charset="0"/>
              </a:rPr>
              <a:t>:</a:t>
            </a:r>
          </a:p>
          <a:p>
            <a:pPr marL="0" indent="0">
              <a:buNone/>
            </a:pPr>
            <a:endParaRPr lang="en-US" sz="2000"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When </a:t>
            </a:r>
            <a:r>
              <a:rPr lang="en-US" sz="1800" dirty="0">
                <a:latin typeface="OCR A Extended" panose="02010509020102010303" pitchFamily="50" charset="0"/>
              </a:rPr>
              <a:t>your data set is supplied by a known or unknown source (an end-user, another application, a malicious user, or any number of other sources) you should require input validation. That data should be verified and validated to ensure that the input is accurate</a:t>
            </a:r>
            <a:r>
              <a:rPr lang="en-US" sz="1800" dirty="0" smtClean="0">
                <a:latin typeface="OCR A Extended" panose="02010509020102010303" pitchFamily="50" charset="0"/>
              </a:rPr>
              <a:t>.</a:t>
            </a: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32</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31859046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65620"/>
            <a:ext cx="12188825" cy="4127675"/>
          </a:xfrm>
        </p:spPr>
        <p:txBody>
          <a:bodyPr>
            <a:normAutofit/>
          </a:bodyPr>
          <a:lstStyle/>
          <a:p>
            <a:pPr marL="0" indent="0">
              <a:buNone/>
            </a:pPr>
            <a:r>
              <a:rPr lang="en-US" sz="2800" b="1" dirty="0" smtClean="0">
                <a:latin typeface="OCR A Extended" panose="02010509020102010303" pitchFamily="50" charset="0"/>
              </a:rPr>
              <a:t>How is integrity achieved?</a:t>
            </a:r>
          </a:p>
          <a:p>
            <a:pPr lvl="0">
              <a:buClr>
                <a:srgbClr val="B71E42"/>
              </a:buClr>
              <a:buFont typeface="Wingdings" panose="05000000000000000000" pitchFamily="2" charset="2"/>
              <a:buChar char="ü"/>
            </a:pPr>
            <a:r>
              <a:rPr lang="en-US" sz="2000" b="1" dirty="0">
                <a:solidFill>
                  <a:prstClr val="black"/>
                </a:solidFill>
                <a:latin typeface="OCR A Extended" panose="02010509020102010303" pitchFamily="50" charset="0"/>
              </a:rPr>
              <a:t>Validate Data</a:t>
            </a:r>
            <a:r>
              <a:rPr lang="en-US" sz="2000" b="1" dirty="0" smtClean="0">
                <a:solidFill>
                  <a:prstClr val="black"/>
                </a:solidFill>
                <a:latin typeface="OCR A Extended" panose="02010509020102010303" pitchFamily="50" charset="0"/>
              </a:rPr>
              <a:t>:</a:t>
            </a:r>
          </a:p>
          <a:p>
            <a:pPr lvl="0">
              <a:buClr>
                <a:srgbClr val="B71E42"/>
              </a:buClr>
              <a:buFont typeface="Wingdings" panose="05000000000000000000" pitchFamily="2" charset="2"/>
              <a:buChar char="ü"/>
            </a:pPr>
            <a:endParaRPr lang="en-US" sz="1900" dirty="0" smtClean="0">
              <a:solidFill>
                <a:prstClr val="black"/>
              </a:solidFill>
              <a:latin typeface="OCR A Extended" panose="02010509020102010303" pitchFamily="50" charset="0"/>
            </a:endParaRPr>
          </a:p>
          <a:p>
            <a:pPr lvl="1">
              <a:buClr>
                <a:srgbClr val="B71E42"/>
              </a:buClr>
              <a:buFont typeface="Wingdings" panose="05000000000000000000" pitchFamily="2" charset="2"/>
              <a:buChar char="Ø"/>
            </a:pPr>
            <a:r>
              <a:rPr lang="en-US" sz="1700" dirty="0" smtClean="0">
                <a:solidFill>
                  <a:prstClr val="black"/>
                </a:solidFill>
                <a:latin typeface="OCR A Extended" panose="02010509020102010303" pitchFamily="50" charset="0"/>
              </a:rPr>
              <a:t>It’s </a:t>
            </a:r>
            <a:r>
              <a:rPr lang="en-US" sz="1700" dirty="0">
                <a:solidFill>
                  <a:prstClr val="black"/>
                </a:solidFill>
                <a:latin typeface="OCR A Extended" panose="02010509020102010303" pitchFamily="50" charset="0"/>
              </a:rPr>
              <a:t>critical to certify that your data processes haven’t been corrupted. Identify specifications and key attributes that are important to your organization before you validate the data.</a:t>
            </a:r>
          </a:p>
          <a:p>
            <a:pPr marL="0" indent="0">
              <a:buNone/>
            </a:pPr>
            <a:endParaRPr lang="en-US" sz="2800" dirty="0" smtClean="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33</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1424921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65620"/>
            <a:ext cx="12188825" cy="4127675"/>
          </a:xfrm>
        </p:spPr>
        <p:txBody>
          <a:bodyPr>
            <a:normAutofit/>
          </a:bodyPr>
          <a:lstStyle/>
          <a:p>
            <a:pPr marL="0" indent="0">
              <a:buNone/>
            </a:pPr>
            <a:r>
              <a:rPr lang="en-US" sz="2800" b="1" dirty="0" smtClean="0">
                <a:latin typeface="OCR A Extended" panose="02010509020102010303" pitchFamily="50" charset="0"/>
              </a:rPr>
              <a:t>How is integrity achieved?</a:t>
            </a:r>
          </a:p>
          <a:p>
            <a:pPr lvl="0">
              <a:buClr>
                <a:srgbClr val="B71E42"/>
              </a:buClr>
              <a:buFont typeface="Wingdings" panose="05000000000000000000" pitchFamily="2" charset="2"/>
              <a:buChar char="ü"/>
            </a:pPr>
            <a:r>
              <a:rPr lang="en-US" sz="1900" b="1" dirty="0" smtClean="0">
                <a:solidFill>
                  <a:prstClr val="black"/>
                </a:solidFill>
                <a:latin typeface="OCR A Extended" panose="02010509020102010303" pitchFamily="50" charset="0"/>
              </a:rPr>
              <a:t>Remove </a:t>
            </a:r>
            <a:r>
              <a:rPr lang="en-US" sz="1900" b="1" dirty="0">
                <a:solidFill>
                  <a:prstClr val="black"/>
                </a:solidFill>
                <a:latin typeface="OCR A Extended" panose="02010509020102010303" pitchFamily="50" charset="0"/>
              </a:rPr>
              <a:t>Duplicate Data</a:t>
            </a:r>
            <a:r>
              <a:rPr lang="en-US" sz="1900" b="1" dirty="0" smtClean="0">
                <a:solidFill>
                  <a:prstClr val="black"/>
                </a:solidFill>
                <a:latin typeface="OCR A Extended" panose="02010509020102010303" pitchFamily="50" charset="0"/>
              </a:rPr>
              <a:t>:</a:t>
            </a:r>
          </a:p>
          <a:p>
            <a:pPr marL="0" lvl="0" indent="0">
              <a:buClr>
                <a:srgbClr val="B71E42"/>
              </a:buClr>
              <a:buNone/>
            </a:pPr>
            <a:r>
              <a:rPr lang="en-US" sz="1900" dirty="0" smtClean="0">
                <a:solidFill>
                  <a:prstClr val="black"/>
                </a:solidFill>
                <a:latin typeface="OCR A Extended" panose="02010509020102010303" pitchFamily="50" charset="0"/>
              </a:rPr>
              <a:t> </a:t>
            </a:r>
          </a:p>
          <a:p>
            <a:pPr lvl="1">
              <a:buClr>
                <a:srgbClr val="B71E42"/>
              </a:buClr>
              <a:buFont typeface="Wingdings" panose="05000000000000000000" pitchFamily="2" charset="2"/>
              <a:buChar char="Ø"/>
            </a:pPr>
            <a:r>
              <a:rPr lang="en-US" sz="1700" dirty="0" smtClean="0">
                <a:solidFill>
                  <a:prstClr val="black"/>
                </a:solidFill>
                <a:latin typeface="OCR A Extended" panose="02010509020102010303" pitchFamily="50" charset="0"/>
              </a:rPr>
              <a:t>Sensitive </a:t>
            </a:r>
            <a:r>
              <a:rPr lang="en-US" sz="1700" dirty="0">
                <a:solidFill>
                  <a:prstClr val="black"/>
                </a:solidFill>
                <a:latin typeface="OCR A Extended" panose="02010509020102010303" pitchFamily="50" charset="0"/>
              </a:rPr>
              <a:t>data from a secure database can easily find a home on a document, spreadsheet, email, or in shared folders where employees without proper access can see it. It’s prudent to clean up stray data and remove duplicates.</a:t>
            </a:r>
          </a:p>
          <a:p>
            <a:pPr marL="0" indent="0">
              <a:buNone/>
            </a:pPr>
            <a:endParaRPr lang="en-US" sz="2800" dirty="0" smtClean="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34</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387934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65620"/>
            <a:ext cx="12188824" cy="4127675"/>
          </a:xfrm>
        </p:spPr>
        <p:txBody>
          <a:bodyPr>
            <a:normAutofit/>
          </a:bodyPr>
          <a:lstStyle/>
          <a:p>
            <a:pPr marL="0" indent="0">
              <a:buNone/>
            </a:pPr>
            <a:r>
              <a:rPr lang="en-US" sz="2800" b="1" dirty="0" smtClean="0">
                <a:latin typeface="OCR A Extended" panose="02010509020102010303" pitchFamily="50" charset="0"/>
              </a:rPr>
              <a:t>How is integrity achieved?</a:t>
            </a:r>
          </a:p>
          <a:p>
            <a:pPr>
              <a:buFont typeface="Wingdings" panose="05000000000000000000" pitchFamily="2" charset="2"/>
              <a:buChar char="ü"/>
            </a:pPr>
            <a:r>
              <a:rPr lang="en-US" sz="2000" b="1" dirty="0">
                <a:latin typeface="OCR A Extended" panose="02010509020102010303" pitchFamily="50" charset="0"/>
              </a:rPr>
              <a:t>Back up Data</a:t>
            </a:r>
            <a:r>
              <a:rPr lang="en-US" sz="2000" b="1" dirty="0" smtClean="0">
                <a:latin typeface="OCR A Extended" panose="02010509020102010303" pitchFamily="50" charset="0"/>
              </a:rPr>
              <a:t>:</a:t>
            </a:r>
          </a:p>
          <a:p>
            <a:pPr>
              <a:buFont typeface="Wingdings" panose="05000000000000000000" pitchFamily="2" charset="2"/>
              <a:buChar char="ü"/>
            </a:pPr>
            <a:endParaRPr lang="en-US" sz="2000" b="1"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Backing </a:t>
            </a:r>
            <a:r>
              <a:rPr lang="en-US" sz="1800" dirty="0">
                <a:latin typeface="OCR A Extended" panose="02010509020102010303" pitchFamily="50" charset="0"/>
              </a:rPr>
              <a:t>up is necessary and goes a long way to prevent permanent data loss. How often should you be backing up? As often as possible. </a:t>
            </a:r>
            <a:endParaRPr lang="en-US" sz="1800"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Keep </a:t>
            </a:r>
            <a:r>
              <a:rPr lang="en-US" sz="1800" dirty="0">
                <a:latin typeface="OCR A Extended" panose="02010509020102010303" pitchFamily="50" charset="0"/>
              </a:rPr>
              <a:t>in mind that backups are critical when organizations get hit with ransomware attacks. Just make sure that your backups aren’t also encrypted</a:t>
            </a:r>
            <a:r>
              <a:rPr lang="en-US" sz="1800" dirty="0" smtClean="0">
                <a:latin typeface="OCR A Extended" panose="02010509020102010303" pitchFamily="50" charset="0"/>
              </a:rPr>
              <a:t>!</a:t>
            </a: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35</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4795998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65620"/>
            <a:ext cx="12188825" cy="4127675"/>
          </a:xfrm>
        </p:spPr>
        <p:txBody>
          <a:bodyPr>
            <a:normAutofit/>
          </a:bodyPr>
          <a:lstStyle/>
          <a:p>
            <a:pPr marL="0" indent="0">
              <a:buNone/>
            </a:pPr>
            <a:r>
              <a:rPr lang="en-US" sz="2800" b="1" dirty="0" smtClean="0">
                <a:latin typeface="OCR A Extended" panose="02010509020102010303" pitchFamily="50" charset="0"/>
              </a:rPr>
              <a:t>How is integrity achieved?</a:t>
            </a:r>
          </a:p>
          <a:p>
            <a:pPr>
              <a:buFont typeface="Wingdings" panose="05000000000000000000" pitchFamily="2" charset="2"/>
              <a:buChar char="ü"/>
            </a:pPr>
            <a:r>
              <a:rPr lang="en-US" sz="2000" b="1" dirty="0" smtClean="0">
                <a:latin typeface="OCR A Extended" panose="02010509020102010303" pitchFamily="50" charset="0"/>
              </a:rPr>
              <a:t>Access </a:t>
            </a:r>
            <a:r>
              <a:rPr lang="en-US" sz="2000" b="1" dirty="0">
                <a:latin typeface="OCR A Extended" panose="02010509020102010303" pitchFamily="50" charset="0"/>
              </a:rPr>
              <a:t>Controls: </a:t>
            </a:r>
            <a:endParaRPr lang="en-US" sz="2000" b="1" dirty="0" smtClean="0">
              <a:latin typeface="OCR A Extended" panose="02010509020102010303" pitchFamily="50" charset="0"/>
            </a:endParaRPr>
          </a:p>
          <a:p>
            <a:pPr>
              <a:buFont typeface="Wingdings" panose="05000000000000000000" pitchFamily="2" charset="2"/>
              <a:buChar char="ü"/>
            </a:pPr>
            <a:endParaRPr lang="en-US" sz="2000" b="1"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Individuals </a:t>
            </a:r>
            <a:r>
              <a:rPr lang="en-US" sz="1800" dirty="0">
                <a:latin typeface="OCR A Extended" panose="02010509020102010303" pitchFamily="50" charset="0"/>
              </a:rPr>
              <a:t>within an organization without proper access and with malicious intent can do grave harm to the data. What’s worse, an outsider impersonating an insider can also be detrimental. </a:t>
            </a:r>
            <a:endParaRPr lang="en-US" sz="1800" dirty="0" smtClean="0">
              <a:latin typeface="OCR A Extended" panose="02010509020102010303" pitchFamily="50" charset="0"/>
            </a:endParaRPr>
          </a:p>
          <a:p>
            <a:pPr lvl="1">
              <a:buFont typeface="Wingdings" panose="05000000000000000000" pitchFamily="2" charset="2"/>
              <a:buChar char="Ø"/>
            </a:pPr>
            <a:endParaRPr lang="en-US" sz="1800"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Implementing </a:t>
            </a:r>
            <a:r>
              <a:rPr lang="en-US" sz="1800" dirty="0">
                <a:latin typeface="OCR A Extended" panose="02010509020102010303" pitchFamily="50" charset="0"/>
              </a:rPr>
              <a:t>a least privilege model – where only users who need access to data get access – is a very successful form of access control. </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36</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537701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65620"/>
            <a:ext cx="12188824" cy="4127675"/>
          </a:xfrm>
        </p:spPr>
        <p:txBody>
          <a:bodyPr>
            <a:normAutofit/>
          </a:bodyPr>
          <a:lstStyle/>
          <a:p>
            <a:pPr marL="0" indent="0">
              <a:buNone/>
            </a:pPr>
            <a:r>
              <a:rPr lang="en-US" sz="2800" b="1" dirty="0" smtClean="0">
                <a:latin typeface="OCR A Extended" panose="02010509020102010303" pitchFamily="50" charset="0"/>
              </a:rPr>
              <a:t>How is integrity achieved?</a:t>
            </a:r>
          </a:p>
          <a:p>
            <a:pPr>
              <a:buFont typeface="Wingdings" panose="05000000000000000000" pitchFamily="2" charset="2"/>
              <a:buChar char="ü"/>
            </a:pPr>
            <a:r>
              <a:rPr lang="en-US" sz="2000" b="1" dirty="0" smtClean="0">
                <a:latin typeface="OCR A Extended" panose="02010509020102010303" pitchFamily="50" charset="0"/>
              </a:rPr>
              <a:t>Always </a:t>
            </a:r>
            <a:r>
              <a:rPr lang="en-US" sz="2000" b="1" dirty="0">
                <a:latin typeface="OCR A Extended" panose="02010509020102010303" pitchFamily="50" charset="0"/>
              </a:rPr>
              <a:t>Keep an Audit Trail: </a:t>
            </a:r>
            <a:endParaRPr lang="en-US" sz="2000" b="1" dirty="0" smtClean="0">
              <a:latin typeface="OCR A Extended" panose="02010509020102010303" pitchFamily="50" charset="0"/>
            </a:endParaRPr>
          </a:p>
          <a:p>
            <a:pPr lvl="1">
              <a:buFont typeface="Wingdings" panose="05000000000000000000" pitchFamily="2" charset="2"/>
              <a:buChar char="Ø"/>
            </a:pPr>
            <a:r>
              <a:rPr lang="en-US" sz="1800" dirty="0" smtClean="0">
                <a:latin typeface="OCR A Extended" panose="02010509020102010303" pitchFamily="50" charset="0"/>
              </a:rPr>
              <a:t>Whenever </a:t>
            </a:r>
            <a:r>
              <a:rPr lang="en-US" sz="1800" dirty="0">
                <a:latin typeface="OCR A Extended" panose="02010509020102010303" pitchFamily="50" charset="0"/>
              </a:rPr>
              <a:t>there is a breach, it’s critical to data integrity to be able to track down the source. </a:t>
            </a:r>
            <a:r>
              <a:rPr lang="en-US" sz="1800" dirty="0" smtClean="0">
                <a:latin typeface="OCR A Extended" panose="02010509020102010303" pitchFamily="50" charset="0"/>
              </a:rPr>
              <a:t>This </a:t>
            </a:r>
            <a:r>
              <a:rPr lang="en-US" sz="1800" dirty="0">
                <a:latin typeface="OCR A Extended" panose="02010509020102010303" pitchFamily="50" charset="0"/>
              </a:rPr>
              <a:t>provides an organization the breadcrumbs to accurately pin point the source of the problem.</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37</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25376783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988840"/>
            <a:ext cx="12188825" cy="4104455"/>
          </a:xfrm>
        </p:spPr>
        <p:txBody>
          <a:bodyPr>
            <a:normAutofit fontScale="92500" lnSpcReduction="10000"/>
          </a:bodyPr>
          <a:lstStyle/>
          <a:p>
            <a:pPr marL="0" indent="0">
              <a:buNone/>
            </a:pPr>
            <a:r>
              <a:rPr lang="en-US" sz="2800" b="1" dirty="0" smtClean="0">
                <a:latin typeface="OCR A Extended" panose="02010509020102010303" pitchFamily="50" charset="0"/>
              </a:rPr>
              <a:t>How is integrity achieved?</a:t>
            </a:r>
          </a:p>
          <a:p>
            <a:pPr>
              <a:buFont typeface="Wingdings" panose="05000000000000000000" pitchFamily="2" charset="2"/>
              <a:buChar char="ü"/>
            </a:pPr>
            <a:r>
              <a:rPr lang="en-US" sz="2000" b="1" dirty="0">
                <a:latin typeface="OCR A Extended" panose="02010509020102010303" pitchFamily="50" charset="0"/>
              </a:rPr>
              <a:t>Checksums</a:t>
            </a:r>
            <a:r>
              <a:rPr lang="en-US" sz="2000" b="1" dirty="0" smtClean="0">
                <a:latin typeface="OCR A Extended" panose="02010509020102010303" pitchFamily="50" charset="0"/>
              </a:rPr>
              <a:t>.</a:t>
            </a:r>
          </a:p>
          <a:p>
            <a:pPr>
              <a:buFont typeface="Wingdings" panose="05000000000000000000" pitchFamily="2" charset="2"/>
              <a:buChar char="ü"/>
            </a:pPr>
            <a:endParaRPr lang="en-US" sz="2000" b="1"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A checksum is a numerical value used to verify the integrity of a file or a data transfer</a:t>
            </a:r>
            <a:r>
              <a:rPr lang="en-US" sz="1800" dirty="0" smtClean="0">
                <a:latin typeface="OCR A Extended" panose="02010509020102010303" pitchFamily="50" charset="0"/>
              </a:rPr>
              <a:t>.</a:t>
            </a:r>
          </a:p>
          <a:p>
            <a:pPr lvl="1">
              <a:buFont typeface="Wingdings" panose="05000000000000000000" pitchFamily="2" charset="2"/>
              <a:buChar char="Ø"/>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It is the computation of a function that maps the contents of a file to a numerical value</a:t>
            </a:r>
            <a:r>
              <a:rPr lang="en-US" sz="1800" dirty="0" smtClean="0">
                <a:latin typeface="OCR A Extended" panose="02010509020102010303" pitchFamily="50" charset="0"/>
              </a:rPr>
              <a:t>.</a:t>
            </a:r>
          </a:p>
          <a:p>
            <a:pPr marL="457063" lvl="1" indent="0">
              <a:buNone/>
            </a:pPr>
            <a:endParaRPr lang="en-US" sz="1800" dirty="0">
              <a:latin typeface="OCR A Extended" panose="02010509020102010303" pitchFamily="50" charset="0"/>
            </a:endParaRPr>
          </a:p>
          <a:p>
            <a:pPr lvl="1">
              <a:buFont typeface="Wingdings" panose="05000000000000000000" pitchFamily="2" charset="2"/>
              <a:buChar char="Ø"/>
            </a:pPr>
            <a:r>
              <a:rPr lang="en-US" sz="1800" dirty="0">
                <a:latin typeface="OCR A Extended" panose="02010509020102010303" pitchFamily="50" charset="0"/>
              </a:rPr>
              <a:t>They are typically used to compare two sets of data to make sure that they are the same. </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38</a:t>
            </a:fld>
            <a:endParaRPr lang="en-US" sz="1799">
              <a:solidFill>
                <a:prstClr val="black">
                  <a:tint val="75000"/>
                </a:prstClr>
              </a:solidFill>
              <a:latin typeface="Gill Sans MT"/>
            </a:endParaRPr>
          </a:p>
        </p:txBody>
      </p:sp>
      <p:sp>
        <p:nvSpPr>
          <p:cNvPr id="6" name="Rectangle 5"/>
          <p:cNvSpPr/>
          <p:nvPr/>
        </p:nvSpPr>
        <p:spPr>
          <a:xfrm>
            <a:off x="1" y="1208490"/>
            <a:ext cx="3430115" cy="757130"/>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600" b="1" dirty="0">
                <a:solidFill>
                  <a:srgbClr val="002060"/>
                </a:solidFill>
                <a:latin typeface="OCR A Extended" panose="02010509020102010303" pitchFamily="50" charset="0"/>
              </a:rPr>
              <a:t>INTEGRITY.</a:t>
            </a:r>
            <a:endParaRPr lang="en-US" sz="3600"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108574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pic>
        <p:nvPicPr>
          <p:cNvPr id="6" name="Picture 5"/>
          <p:cNvPicPr>
            <a:picLocks noChangeAspect="1"/>
          </p:cNvPicPr>
          <p:nvPr/>
        </p:nvPicPr>
        <p:blipFill>
          <a:blip r:embed="rId2"/>
          <a:stretch>
            <a:fillRect/>
          </a:stretch>
        </p:blipFill>
        <p:spPr>
          <a:xfrm>
            <a:off x="2877430" y="1496073"/>
            <a:ext cx="4623331" cy="4623331"/>
          </a:xfrm>
          <a:prstGeom prst="rect">
            <a:avLst/>
          </a:prstGeom>
        </p:spPr>
      </p:pic>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39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2877430" y="1484784"/>
            <a:ext cx="4623331" cy="4623331"/>
          </a:xfrm>
        </p:spPr>
        <p:txBody>
          <a:bodyPr>
            <a:normAutofit/>
          </a:bodyPr>
          <a:lstStyle/>
          <a:p>
            <a:pPr marL="0" indent="0">
              <a:buNone/>
            </a:pPr>
            <a:r>
              <a:rPr lang="en-US" sz="2800" b="1" dirty="0" smtClean="0">
                <a:latin typeface="OCR A Extended" panose="02010509020102010303" pitchFamily="50" charset="0"/>
              </a:rPr>
              <a:t>AVAILABILITY.</a:t>
            </a:r>
            <a:endParaRPr lang="en-US" sz="1800" b="1" dirty="0">
              <a:latin typeface="OCR A Extended" panose="02010509020102010303" pitchFamily="50" charset="0"/>
            </a:endParaRPr>
          </a:p>
        </p:txBody>
      </p:sp>
    </p:spTree>
    <p:extLst>
      <p:ext uri="{BB962C8B-B14F-4D97-AF65-F5344CB8AC3E}">
        <p14:creationId xmlns:p14="http://schemas.microsoft.com/office/powerpoint/2010/main" val="1181442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569641"/>
            <a:ext cx="12188825" cy="3577645"/>
          </a:xfrm>
        </p:spPr>
        <p:txBody>
          <a:bodyPr>
            <a:normAutofit/>
          </a:bodyPr>
          <a:lstStyle/>
          <a:p>
            <a:pPr lvl="0"/>
            <a:r>
              <a:rPr lang="en-US" sz="2000" dirty="0">
                <a:latin typeface="OCR A Extended" panose="02010509020102010303" pitchFamily="50" charset="0"/>
              </a:rPr>
              <a:t>Recognize cyber security's importance in the increasingly computer-driven world.</a:t>
            </a:r>
          </a:p>
          <a:p>
            <a:pPr lvl="0"/>
            <a:r>
              <a:rPr lang="en-US" sz="2000" dirty="0">
                <a:latin typeface="OCR A Extended" panose="02010509020102010303" pitchFamily="50" charset="0"/>
              </a:rPr>
              <a:t>Master the key concepts of cyber security and how they work.</a:t>
            </a:r>
          </a:p>
          <a:p>
            <a:pPr lvl="0"/>
            <a:r>
              <a:rPr lang="en-US" sz="2000" dirty="0">
                <a:latin typeface="OCR A Extended" panose="02010509020102010303" pitchFamily="50" charset="0"/>
              </a:rPr>
              <a:t>Explain the technology principles of security detection/protection and access control.</a:t>
            </a:r>
          </a:p>
          <a:p>
            <a:pPr lvl="0"/>
            <a:r>
              <a:rPr lang="en-US" sz="2000" dirty="0">
                <a:latin typeface="OCR A Extended" panose="02010509020102010303" pitchFamily="50" charset="0"/>
              </a:rPr>
              <a:t>Describe and comply with relevant industry and organizational codes of conduct.</a:t>
            </a:r>
          </a:p>
          <a:p>
            <a:pPr lvl="0"/>
            <a:r>
              <a:rPr lang="en-US" sz="2000" dirty="0">
                <a:latin typeface="OCR A Extended" panose="02010509020102010303" pitchFamily="50" charset="0"/>
              </a:rPr>
              <a:t>Describe cybersecurity related roles and responsibilities.</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000" cap="none" dirty="0">
                <a:solidFill>
                  <a:srgbClr val="FFFFFF"/>
                </a:solidFill>
                <a:latin typeface="OCR A Extended" panose="02010509020102010303" pitchFamily="50" charset="0"/>
              </a:rPr>
              <a:t>Learners will be able to:</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a:t>
            </a:fld>
            <a:endParaRPr lang="en-US" sz="1799">
              <a:solidFill>
                <a:prstClr val="black">
                  <a:tint val="75000"/>
                </a:prstClr>
              </a:solidFill>
              <a:latin typeface="Gill Sans MT"/>
            </a:endParaRPr>
          </a:p>
        </p:txBody>
      </p:sp>
      <p:sp>
        <p:nvSpPr>
          <p:cNvPr id="6" name="Slide Number Placeholder 19">
            <a:extLst>
              <a:ext uri="{FF2B5EF4-FFF2-40B4-BE49-F238E27FC236}">
                <a16:creationId xmlns:a16="http://schemas.microsoft.com/office/drawing/2014/main" id="{3AEC0301-E9AA-4478-9E23-C372DBDCE653}"/>
              </a:ext>
            </a:extLst>
          </p:cNvPr>
          <p:cNvSpPr txBox="1">
            <a:spLocks/>
          </p:cNvSpPr>
          <p:nvPr/>
        </p:nvSpPr>
        <p:spPr>
          <a:xfrm>
            <a:off x="7394997" y="6340794"/>
            <a:ext cx="3499803" cy="30920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PAGE </a:t>
            </a:r>
            <a:fld id="{4A9B5881-4007-4345-955A-79C2656F0C49}" type="slidenum">
              <a:rPr lang="en-US" smtClean="0"/>
              <a:pPr/>
              <a:t>4</a:t>
            </a:fld>
            <a:endParaRPr lang="en-US" dirty="0"/>
          </a:p>
        </p:txBody>
      </p:sp>
    </p:spTree>
    <p:extLst>
      <p:ext uri="{BB962C8B-B14F-4D97-AF65-F5344CB8AC3E}">
        <p14:creationId xmlns:p14="http://schemas.microsoft.com/office/powerpoint/2010/main" val="1541073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132855"/>
            <a:ext cx="12188824" cy="3960441"/>
          </a:xfrm>
        </p:spPr>
        <p:txBody>
          <a:bodyPr>
            <a:normAutofit/>
          </a:bodyPr>
          <a:lstStyle/>
          <a:p>
            <a:pPr marL="0" indent="0">
              <a:buNone/>
            </a:pPr>
            <a:r>
              <a:rPr lang="en-US" sz="2800" b="1" dirty="0" smtClean="0">
                <a:latin typeface="OCR A Extended" panose="02010509020102010303" pitchFamily="50" charset="0"/>
              </a:rPr>
              <a:t>What is availability.</a:t>
            </a:r>
          </a:p>
          <a:p>
            <a:pPr>
              <a:buFont typeface="Wingdings" panose="05000000000000000000" pitchFamily="2" charset="2"/>
              <a:buChar char="Ø"/>
            </a:pPr>
            <a:r>
              <a:rPr lang="en-US" sz="1800" dirty="0">
                <a:latin typeface="OCR A Extended" panose="02010509020102010303" pitchFamily="50" charset="0"/>
              </a:rPr>
              <a:t>Availability means timely and reliable access to and use of the information when required</a:t>
            </a:r>
            <a:r>
              <a:rPr lang="en-US" sz="1800" dirty="0" smtClean="0">
                <a:latin typeface="OCR A Extended" panose="02010509020102010303" pitchFamily="50" charset="0"/>
              </a:rPr>
              <a:t>.</a:t>
            </a:r>
          </a:p>
          <a:p>
            <a:pPr marL="0" indent="0">
              <a:buNone/>
            </a:pPr>
            <a:endParaRPr lang="en-US" sz="1800" dirty="0" smtClean="0">
              <a:latin typeface="OCR A Extended" panose="02010509020102010303" pitchFamily="50" charset="0"/>
            </a:endParaRPr>
          </a:p>
          <a:p>
            <a:pPr>
              <a:buFont typeface="Wingdings" panose="05000000000000000000" pitchFamily="2" charset="2"/>
              <a:buChar char="Ø"/>
            </a:pPr>
            <a:r>
              <a:rPr lang="en-US" sz="1800" dirty="0">
                <a:latin typeface="OCR A Extended" panose="02010509020102010303" pitchFamily="50" charset="0"/>
              </a:rPr>
              <a:t>Availability is the assurance that systems and data are accessible by authorized users when needed. </a:t>
            </a:r>
          </a:p>
          <a:p>
            <a:pPr marL="0" indent="0">
              <a:buNone/>
            </a:pPr>
            <a:endParaRPr lang="en-US" sz="1800" b="1" dirty="0">
              <a:latin typeface="OCR A Extended" panose="02010509020102010303" pitchFamily="50" charset="0"/>
            </a:endParaRPr>
          </a:p>
        </p:txBody>
      </p:sp>
      <p:sp>
        <p:nvSpPr>
          <p:cNvPr id="2" name="Rectangle 1"/>
          <p:cNvSpPr/>
          <p:nvPr/>
        </p:nvSpPr>
        <p:spPr>
          <a:xfrm>
            <a:off x="0" y="1208490"/>
            <a:ext cx="3430116" cy="683264"/>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200" b="1" dirty="0">
                <a:solidFill>
                  <a:prstClr val="black"/>
                </a:solidFill>
                <a:latin typeface="OCR A Extended" panose="02010509020102010303" pitchFamily="50" charset="0"/>
              </a:rPr>
              <a:t>AVAILABILITY.</a:t>
            </a:r>
          </a:p>
        </p:txBody>
      </p:sp>
    </p:spTree>
    <p:extLst>
      <p:ext uri="{BB962C8B-B14F-4D97-AF65-F5344CB8AC3E}">
        <p14:creationId xmlns:p14="http://schemas.microsoft.com/office/powerpoint/2010/main" val="711791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988839"/>
            <a:ext cx="12188824" cy="4104457"/>
          </a:xfrm>
        </p:spPr>
        <p:txBody>
          <a:bodyPr>
            <a:normAutofit fontScale="92500" lnSpcReduction="20000"/>
          </a:bodyPr>
          <a:lstStyle/>
          <a:p>
            <a:pPr marL="0" indent="0">
              <a:buNone/>
            </a:pPr>
            <a:r>
              <a:rPr lang="en-US" sz="2800" b="1" dirty="0" smtClean="0">
                <a:latin typeface="OCR A Extended" panose="02010509020102010303" pitchFamily="50" charset="0"/>
              </a:rPr>
              <a:t>What is availability.</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r>
              <a:rPr lang="en-US" sz="1800" dirty="0">
                <a:latin typeface="OCR A Extended" panose="02010509020102010303" pitchFamily="50" charset="0"/>
              </a:rPr>
              <a:t>It is the guarantee of reliable and constant access to our sensitive data by authorized people.</a:t>
            </a:r>
          </a:p>
          <a:p>
            <a:pPr marL="0" indent="0">
              <a:buNone/>
            </a:pPr>
            <a:endParaRPr lang="en-US" sz="1800" dirty="0" smtClean="0">
              <a:latin typeface="OCR A Extended" panose="02010509020102010303" pitchFamily="50" charset="0"/>
            </a:endParaRPr>
          </a:p>
          <a:p>
            <a:pPr>
              <a:buFont typeface="Wingdings" panose="05000000000000000000" pitchFamily="2" charset="2"/>
              <a:buChar char="Ø"/>
            </a:pPr>
            <a:endParaRPr lang="en-US" sz="1800" dirty="0" smtClean="0">
              <a:latin typeface="OCR A Extended" panose="02010509020102010303" pitchFamily="50" charset="0"/>
            </a:endParaRP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endParaRPr lang="en-US" sz="1800" dirty="0" smtClean="0">
              <a:latin typeface="OCR A Extended" panose="02010509020102010303" pitchFamily="50" charset="0"/>
            </a:endParaRPr>
          </a:p>
          <a:p>
            <a:pPr>
              <a:buFont typeface="Wingdings" panose="05000000000000000000" pitchFamily="2" charset="2"/>
              <a:buChar char="Ø"/>
            </a:pPr>
            <a:endParaRPr lang="en-US" sz="1800" dirty="0">
              <a:latin typeface="OCR A Extended" panose="02010509020102010303" pitchFamily="50" charset="0"/>
            </a:endParaRPr>
          </a:p>
          <a:p>
            <a:pPr marL="0" indent="0">
              <a:buNone/>
            </a:pPr>
            <a:r>
              <a:rPr lang="en-US" sz="1800" b="1" i="1" dirty="0" smtClean="0">
                <a:latin typeface="OCR A Extended" panose="02010509020102010303" pitchFamily="50" charset="0"/>
              </a:rPr>
              <a:t>NB: If </a:t>
            </a:r>
            <a:r>
              <a:rPr lang="en-US" sz="1800" b="1" i="1" dirty="0">
                <a:latin typeface="OCR A Extended" panose="02010509020102010303" pitchFamily="50" charset="0"/>
              </a:rPr>
              <a:t>we can’t access the data we need, when we need it, we are not secure.</a:t>
            </a:r>
          </a:p>
          <a:p>
            <a:pPr>
              <a:buFont typeface="Wingdings" panose="05000000000000000000" pitchFamily="2" charset="2"/>
              <a:buChar char="Ø"/>
            </a:pPr>
            <a:endParaRPr lang="en-US" sz="1800" dirty="0">
              <a:latin typeface="OCR A Extended" panose="02010509020102010303" pitchFamily="50" charset="0"/>
            </a:endParaRPr>
          </a:p>
          <a:p>
            <a:pPr marL="0" indent="0">
              <a:buNone/>
            </a:pPr>
            <a:endParaRPr lang="en-US" sz="1800"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6" name="Rectangle 5"/>
          <p:cNvSpPr/>
          <p:nvPr/>
        </p:nvSpPr>
        <p:spPr>
          <a:xfrm>
            <a:off x="0" y="1208490"/>
            <a:ext cx="3430116" cy="683264"/>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200" b="1" dirty="0">
                <a:solidFill>
                  <a:prstClr val="black"/>
                </a:solidFill>
                <a:latin typeface="OCR A Extended" panose="02010509020102010303" pitchFamily="50" charset="0"/>
              </a:rPr>
              <a:t>AVAILABILITY.</a:t>
            </a:r>
          </a:p>
        </p:txBody>
      </p:sp>
    </p:spTree>
    <p:extLst>
      <p:ext uri="{BB962C8B-B14F-4D97-AF65-F5344CB8AC3E}">
        <p14:creationId xmlns:p14="http://schemas.microsoft.com/office/powerpoint/2010/main" val="4221727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891755"/>
            <a:ext cx="12188825" cy="4201542"/>
          </a:xfrm>
        </p:spPr>
        <p:txBody>
          <a:bodyPr>
            <a:normAutofit/>
          </a:bodyPr>
          <a:lstStyle/>
          <a:p>
            <a:pPr marL="0" indent="0">
              <a:buNone/>
            </a:pPr>
            <a:r>
              <a:rPr lang="en-US" sz="2800" b="1" dirty="0" smtClean="0">
                <a:latin typeface="OCR A Extended" panose="02010509020102010303" pitchFamily="50" charset="0"/>
              </a:rPr>
              <a:t>How is availability achieved?</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Availability can be achieved through the following:</a:t>
            </a:r>
          </a:p>
          <a:p>
            <a:pPr>
              <a:buFont typeface="Wingdings" panose="05000000000000000000" pitchFamily="2" charset="2"/>
              <a:buChar char="ü"/>
            </a:pPr>
            <a:r>
              <a:rPr lang="en-US" sz="1600" b="1" dirty="0" smtClean="0">
                <a:latin typeface="OCR A Extended" panose="02010509020102010303" pitchFamily="50" charset="0"/>
              </a:rPr>
              <a:t>Backup</a:t>
            </a:r>
          </a:p>
          <a:p>
            <a:pPr lvl="1">
              <a:buFont typeface="Wingdings" panose="05000000000000000000" pitchFamily="2" charset="2"/>
              <a:buChar char="Ø"/>
            </a:pPr>
            <a:r>
              <a:rPr lang="en-US" sz="1600" dirty="0">
                <a:latin typeface="OCR A Extended" panose="02010509020102010303" pitchFamily="50" charset="0"/>
              </a:rPr>
              <a:t>Backing up is necessary and goes a long way to prevent permanent data loss. How often should you be backing up? As often as possible. </a:t>
            </a:r>
          </a:p>
          <a:p>
            <a:pPr lvl="1">
              <a:buFont typeface="Wingdings" panose="05000000000000000000" pitchFamily="2" charset="2"/>
              <a:buChar char="Ø"/>
            </a:pPr>
            <a:r>
              <a:rPr lang="en-US" sz="1600" dirty="0">
                <a:latin typeface="OCR A Extended" panose="02010509020102010303" pitchFamily="50" charset="0"/>
              </a:rPr>
              <a:t>Keep in mind that backups are critical when organizations get hit with ransomware attacks. </a:t>
            </a:r>
            <a:endParaRPr lang="en-US" sz="1800" dirty="0">
              <a:latin typeface="OCR A Extended" panose="02010509020102010303" pitchFamily="50" charset="0"/>
            </a:endParaRPr>
          </a:p>
          <a:p>
            <a:pPr>
              <a:buFont typeface="Wingdings" panose="05000000000000000000" pitchFamily="2" charset="2"/>
              <a:buChar char="Ø"/>
            </a:pPr>
            <a:endParaRPr lang="en-US" sz="1800" dirty="0">
              <a:latin typeface="OCR A Extended" panose="02010509020102010303" pitchFamily="50" charset="0"/>
            </a:endParaRPr>
          </a:p>
          <a:p>
            <a:pPr marL="0" indent="0">
              <a:buNone/>
            </a:pPr>
            <a:endParaRPr lang="en-US" sz="1800"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6" name="Rectangle 5"/>
          <p:cNvSpPr/>
          <p:nvPr/>
        </p:nvSpPr>
        <p:spPr>
          <a:xfrm>
            <a:off x="0" y="1208490"/>
            <a:ext cx="3430116" cy="683264"/>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200" b="1" dirty="0">
                <a:solidFill>
                  <a:prstClr val="black"/>
                </a:solidFill>
                <a:latin typeface="OCR A Extended" panose="02010509020102010303" pitchFamily="50" charset="0"/>
              </a:rPr>
              <a:t>AVAILABILITY.</a:t>
            </a:r>
          </a:p>
        </p:txBody>
      </p:sp>
    </p:spTree>
    <p:extLst>
      <p:ext uri="{BB962C8B-B14F-4D97-AF65-F5344CB8AC3E}">
        <p14:creationId xmlns:p14="http://schemas.microsoft.com/office/powerpoint/2010/main" val="1786886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891755"/>
            <a:ext cx="12188825" cy="4201542"/>
          </a:xfrm>
        </p:spPr>
        <p:txBody>
          <a:bodyPr>
            <a:normAutofit/>
          </a:bodyPr>
          <a:lstStyle/>
          <a:p>
            <a:pPr marL="0" indent="0">
              <a:buNone/>
            </a:pPr>
            <a:r>
              <a:rPr lang="en-US" sz="2800" b="1" dirty="0" smtClean="0">
                <a:latin typeface="OCR A Extended" panose="02010509020102010303" pitchFamily="50" charset="0"/>
              </a:rPr>
              <a:t>How is availability achieved?</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Availability can be achieved through the following:</a:t>
            </a:r>
          </a:p>
          <a:p>
            <a:pPr lvl="1">
              <a:buFont typeface="Wingdings" panose="05000000000000000000" pitchFamily="2" charset="2"/>
              <a:buChar char="ü"/>
            </a:pPr>
            <a:r>
              <a:rPr lang="en-US" sz="2000" b="1" dirty="0" smtClean="0">
                <a:latin typeface="OCR A Extended" panose="02010509020102010303" pitchFamily="50" charset="0"/>
              </a:rPr>
              <a:t>Computational redundancy</a:t>
            </a:r>
          </a:p>
          <a:p>
            <a:pPr lvl="1">
              <a:buFont typeface="Wingdings" panose="05000000000000000000" pitchFamily="2" charset="2"/>
              <a:buChar char="ü"/>
            </a:pPr>
            <a:endParaRPr lang="en-US" sz="1600" b="1" dirty="0" smtClean="0">
              <a:latin typeface="OCR A Extended" panose="02010509020102010303" pitchFamily="50" charset="0"/>
            </a:endParaRPr>
          </a:p>
          <a:p>
            <a:pPr lvl="2">
              <a:buFont typeface="Wingdings" panose="05000000000000000000" pitchFamily="2" charset="2"/>
              <a:buChar char="Ø"/>
            </a:pPr>
            <a:r>
              <a:rPr lang="en-US" sz="1800" dirty="0">
                <a:latin typeface="OCR A Extended" panose="02010509020102010303" pitchFamily="50" charset="0"/>
              </a:rPr>
              <a:t>It is applied as fault tolerant against accidental faults. </a:t>
            </a:r>
          </a:p>
          <a:p>
            <a:pPr lvl="2">
              <a:buFont typeface="Wingdings" panose="05000000000000000000" pitchFamily="2" charset="2"/>
              <a:buChar char="Ø"/>
            </a:pPr>
            <a:endParaRPr lang="en-US" sz="1800" dirty="0">
              <a:latin typeface="OCR A Extended" panose="02010509020102010303" pitchFamily="50" charset="0"/>
            </a:endParaRPr>
          </a:p>
          <a:p>
            <a:pPr lvl="2">
              <a:buFont typeface="Wingdings" panose="05000000000000000000" pitchFamily="2" charset="2"/>
              <a:buChar char="Ø"/>
            </a:pPr>
            <a:r>
              <a:rPr lang="en-US" sz="1800" dirty="0">
                <a:latin typeface="OCR A Extended" panose="02010509020102010303" pitchFamily="50" charset="0"/>
              </a:rPr>
              <a:t>It protects computers and storage devices that serve as fallbacks in the case of failures.</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endParaRPr lang="en-US" sz="1800" dirty="0">
              <a:latin typeface="OCR A Extended" panose="02010509020102010303" pitchFamily="50" charset="0"/>
            </a:endParaRPr>
          </a:p>
          <a:p>
            <a:pPr marL="0" indent="0">
              <a:buNone/>
            </a:pPr>
            <a:endParaRPr lang="en-US" sz="1800"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6" name="Rectangle 5"/>
          <p:cNvSpPr/>
          <p:nvPr/>
        </p:nvSpPr>
        <p:spPr>
          <a:xfrm>
            <a:off x="0" y="1208490"/>
            <a:ext cx="3430116" cy="683264"/>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200" b="1" dirty="0">
                <a:solidFill>
                  <a:prstClr val="black"/>
                </a:solidFill>
                <a:latin typeface="OCR A Extended" panose="02010509020102010303" pitchFamily="50" charset="0"/>
              </a:rPr>
              <a:t>AVAILABILITY.</a:t>
            </a:r>
          </a:p>
        </p:txBody>
      </p:sp>
    </p:spTree>
    <p:extLst>
      <p:ext uri="{BB962C8B-B14F-4D97-AF65-F5344CB8AC3E}">
        <p14:creationId xmlns:p14="http://schemas.microsoft.com/office/powerpoint/2010/main" val="8465724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891755"/>
            <a:ext cx="12188825" cy="4201542"/>
          </a:xfrm>
        </p:spPr>
        <p:txBody>
          <a:bodyPr>
            <a:normAutofit/>
          </a:bodyPr>
          <a:lstStyle/>
          <a:p>
            <a:pPr marL="0" indent="0">
              <a:buNone/>
            </a:pPr>
            <a:r>
              <a:rPr lang="en-US" sz="2800" b="1" dirty="0" smtClean="0">
                <a:latin typeface="OCR A Extended" panose="02010509020102010303" pitchFamily="50" charset="0"/>
              </a:rPr>
              <a:t>How is availability achieved?</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Availability can be achieved through the following:</a:t>
            </a:r>
          </a:p>
          <a:p>
            <a:pPr lvl="1">
              <a:buFont typeface="Wingdings" panose="05000000000000000000" pitchFamily="2" charset="2"/>
              <a:buChar char="ü"/>
            </a:pPr>
            <a:r>
              <a:rPr lang="en-US" sz="1800" b="1" dirty="0" smtClean="0">
                <a:latin typeface="OCR A Extended" panose="02010509020102010303" pitchFamily="50" charset="0"/>
              </a:rPr>
              <a:t>Physical protection</a:t>
            </a:r>
          </a:p>
          <a:p>
            <a:pPr lvl="2">
              <a:buFont typeface="Wingdings" panose="05000000000000000000" pitchFamily="2" charset="2"/>
              <a:buChar char="Ø"/>
            </a:pPr>
            <a:r>
              <a:rPr lang="en-US" sz="1800" dirty="0">
                <a:latin typeface="OCR A Extended" panose="02010509020102010303" pitchFamily="50" charset="0"/>
              </a:rPr>
              <a:t>Physical safeguard means to keep information available even in the event of physical challenges. </a:t>
            </a:r>
          </a:p>
          <a:p>
            <a:pPr lvl="2">
              <a:buFont typeface="Wingdings" panose="05000000000000000000" pitchFamily="2" charset="2"/>
              <a:buChar char="Ø"/>
            </a:pPr>
            <a:endParaRPr lang="en-US" sz="1800" dirty="0">
              <a:latin typeface="OCR A Extended" panose="02010509020102010303" pitchFamily="50" charset="0"/>
            </a:endParaRPr>
          </a:p>
          <a:p>
            <a:pPr lvl="2">
              <a:buFont typeface="Wingdings" panose="05000000000000000000" pitchFamily="2" charset="2"/>
              <a:buChar char="Ø"/>
            </a:pPr>
            <a:r>
              <a:rPr lang="en-US" sz="1800" dirty="0">
                <a:latin typeface="OCR A Extended" panose="02010509020102010303" pitchFamily="50" charset="0"/>
              </a:rPr>
              <a:t>It ensure sensitive information and critical information technology are housed in secure areas.</a:t>
            </a:r>
          </a:p>
          <a:p>
            <a:pPr>
              <a:buFont typeface="Wingdings" panose="05000000000000000000" pitchFamily="2" charset="2"/>
              <a:buChar char="Ø"/>
            </a:pPr>
            <a:endParaRPr lang="en-US" sz="1800" dirty="0">
              <a:latin typeface="OCR A Extended" panose="02010509020102010303" pitchFamily="50" charset="0"/>
            </a:endParaRPr>
          </a:p>
          <a:p>
            <a:pPr>
              <a:buFont typeface="Wingdings" panose="05000000000000000000" pitchFamily="2" charset="2"/>
              <a:buChar char="Ø"/>
            </a:pPr>
            <a:endParaRPr lang="en-US" sz="1800" dirty="0">
              <a:latin typeface="OCR A Extended" panose="02010509020102010303" pitchFamily="50" charset="0"/>
            </a:endParaRPr>
          </a:p>
          <a:p>
            <a:pPr marL="0" indent="0">
              <a:buNone/>
            </a:pPr>
            <a:endParaRPr lang="en-US" sz="1800" dirty="0">
              <a:latin typeface="OCR A Extended" panose="02010509020102010303" pitchFamily="50" charset="0"/>
            </a:endParaRPr>
          </a:p>
          <a:p>
            <a:pPr marL="0" indent="0">
              <a:buNone/>
            </a:pPr>
            <a:endParaRPr lang="en-US" sz="1800" b="1" dirty="0">
              <a:latin typeface="OCR A Extended" panose="02010509020102010303" pitchFamily="50" charset="0"/>
            </a:endParaRPr>
          </a:p>
        </p:txBody>
      </p:sp>
      <p:sp>
        <p:nvSpPr>
          <p:cNvPr id="6" name="Rectangle 5"/>
          <p:cNvSpPr/>
          <p:nvPr/>
        </p:nvSpPr>
        <p:spPr>
          <a:xfrm>
            <a:off x="0" y="1208490"/>
            <a:ext cx="3430116" cy="683264"/>
          </a:xfrm>
          <a:prstGeom prst="rect">
            <a:avLst/>
          </a:prstGeom>
          <a:solidFill>
            <a:schemeClr val="accent2">
              <a:lumMod val="50000"/>
            </a:schemeClr>
          </a:solidFill>
        </p:spPr>
        <p:txBody>
          <a:bodyPr wrap="square">
            <a:spAutoFit/>
          </a:bodyPr>
          <a:lstStyle/>
          <a:p>
            <a:pPr lvl="0" defTabSz="914126">
              <a:lnSpc>
                <a:spcPct val="120000"/>
              </a:lnSpc>
              <a:spcBef>
                <a:spcPts val="1000"/>
              </a:spcBef>
              <a:buClr>
                <a:srgbClr val="B71E42"/>
              </a:buClr>
              <a:buSzPct val="100000"/>
            </a:pPr>
            <a:r>
              <a:rPr lang="en-US" sz="3200" b="1" dirty="0">
                <a:solidFill>
                  <a:prstClr val="black"/>
                </a:solidFill>
                <a:latin typeface="OCR A Extended" panose="02010509020102010303" pitchFamily="50" charset="0"/>
              </a:rPr>
              <a:t>AVAILABILITY.</a:t>
            </a:r>
          </a:p>
        </p:txBody>
      </p:sp>
    </p:spTree>
    <p:extLst>
      <p:ext uri="{BB962C8B-B14F-4D97-AF65-F5344CB8AC3E}">
        <p14:creationId xmlns:p14="http://schemas.microsoft.com/office/powerpoint/2010/main" val="3257746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000" dirty="0" smtClean="0">
                <a:latin typeface="OCR A Extended" panose="02010509020102010303" pitchFamily="50" charset="0"/>
              </a:rPr>
              <a:t>In order to achieve this objectives there are key elements of cyber security that must be considered.</a:t>
            </a:r>
            <a:endParaRPr lang="en-US" sz="2000" dirty="0">
              <a:latin typeface="OCR A Extended" panose="02010509020102010303" pitchFamily="50" charset="0"/>
            </a:endParaRPr>
          </a:p>
        </p:txBody>
      </p:sp>
    </p:spTree>
    <p:extLst>
      <p:ext uri="{BB962C8B-B14F-4D97-AF65-F5344CB8AC3E}">
        <p14:creationId xmlns:p14="http://schemas.microsoft.com/office/powerpoint/2010/main" val="42737604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3"/>
            <a:ext cx="5230317" cy="6164411"/>
          </a:xfrm>
          <a:solidFill>
            <a:schemeClr val="accent2">
              <a:lumMod val="50000"/>
            </a:schemeClr>
          </a:solidFill>
        </p:spPr>
        <p:txBody>
          <a:bodyPr>
            <a:normAutofit/>
          </a:bodyPr>
          <a:lstStyle/>
          <a:p>
            <a:pPr algn="ctr"/>
            <a:r>
              <a:rPr lang="en-US" sz="3600" b="1" dirty="0" smtClean="0">
                <a:solidFill>
                  <a:schemeClr val="bg1"/>
                </a:solidFill>
                <a:latin typeface="OCR A Extended" panose="02010509020102010303" pitchFamily="50" charset="0"/>
              </a:rPr>
              <a:t/>
            </a:r>
            <a:br>
              <a:rPr lang="en-US" sz="3600" b="1" dirty="0" smtClean="0">
                <a:solidFill>
                  <a:schemeClr val="bg1"/>
                </a:solidFill>
                <a:latin typeface="OCR A Extended" panose="02010509020102010303" pitchFamily="50" charset="0"/>
              </a:rPr>
            </a:br>
            <a:r>
              <a:rPr lang="en-US" sz="3600" b="1" dirty="0">
                <a:solidFill>
                  <a:schemeClr val="bg1"/>
                </a:solidFill>
                <a:latin typeface="OCR A Extended" panose="02010509020102010303" pitchFamily="50" charset="0"/>
              </a:rPr>
              <a:t/>
            </a:r>
            <a:br>
              <a:rPr lang="en-US" sz="3600" b="1" dirty="0">
                <a:solidFill>
                  <a:schemeClr val="bg1"/>
                </a:solidFill>
                <a:latin typeface="OCR A Extended" panose="02010509020102010303" pitchFamily="50" charset="0"/>
              </a:rPr>
            </a:br>
            <a:r>
              <a:rPr lang="en-US" sz="3600" b="1" dirty="0" smtClean="0">
                <a:solidFill>
                  <a:schemeClr val="bg1"/>
                </a:solidFill>
                <a:latin typeface="OCR A Extended" panose="02010509020102010303" pitchFamily="50" charset="0"/>
              </a:rPr>
              <a:t/>
            </a:r>
            <a:br>
              <a:rPr lang="en-US" sz="3600" b="1" dirty="0" smtClean="0">
                <a:solidFill>
                  <a:schemeClr val="bg1"/>
                </a:solidFill>
                <a:latin typeface="OCR A Extended" panose="02010509020102010303" pitchFamily="50" charset="0"/>
              </a:rPr>
            </a:br>
            <a:r>
              <a:rPr lang="en-US" sz="3600" b="1" dirty="0">
                <a:solidFill>
                  <a:schemeClr val="bg1"/>
                </a:solidFill>
                <a:latin typeface="OCR A Extended" panose="02010509020102010303" pitchFamily="50" charset="0"/>
              </a:rPr>
              <a:t/>
            </a:r>
            <a:br>
              <a:rPr lang="en-US" sz="3600" b="1" dirty="0">
                <a:solidFill>
                  <a:schemeClr val="bg1"/>
                </a:solidFill>
                <a:latin typeface="OCR A Extended" panose="02010509020102010303" pitchFamily="50" charset="0"/>
              </a:rPr>
            </a:br>
            <a:r>
              <a:rPr lang="en-US" sz="3600" b="1" dirty="0" smtClean="0">
                <a:solidFill>
                  <a:schemeClr val="bg1"/>
                </a:solidFill>
                <a:latin typeface="OCR A Extended" panose="02010509020102010303" pitchFamily="50" charset="0"/>
              </a:rPr>
              <a:t/>
            </a:r>
            <a:br>
              <a:rPr lang="en-US" sz="3600" b="1" dirty="0" smtClean="0">
                <a:solidFill>
                  <a:schemeClr val="bg1"/>
                </a:solidFill>
                <a:latin typeface="OCR A Extended" panose="02010509020102010303" pitchFamily="50" charset="0"/>
              </a:rPr>
            </a:br>
            <a:r>
              <a:rPr lang="en-US" sz="3600" b="1" dirty="0" smtClean="0">
                <a:solidFill>
                  <a:schemeClr val="bg1"/>
                </a:solidFill>
                <a:latin typeface="OCR A Extended" panose="02010509020102010303" pitchFamily="50" charset="0"/>
              </a:rPr>
              <a:t>key </a:t>
            </a:r>
            <a:r>
              <a:rPr lang="en-US" sz="3600" b="1" dirty="0">
                <a:solidFill>
                  <a:schemeClr val="bg1"/>
                </a:solidFill>
                <a:latin typeface="OCR A Extended" panose="02010509020102010303" pitchFamily="50" charset="0"/>
              </a:rPr>
              <a:t>elements of cybersecurity</a:t>
            </a: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46</a:t>
            </a:fld>
            <a:endParaRPr lang="en-US" sz="1799">
              <a:solidFill>
                <a:prstClr val="black">
                  <a:tint val="75000"/>
                </a:prstClr>
              </a:solidFill>
              <a:latin typeface="Gill Sans MT"/>
            </a:endParaRPr>
          </a:p>
        </p:txBody>
      </p:sp>
      <p:pic>
        <p:nvPicPr>
          <p:cNvPr id="2" name="Picture 1"/>
          <p:cNvPicPr>
            <a:picLocks noChangeAspect="1"/>
          </p:cNvPicPr>
          <p:nvPr/>
        </p:nvPicPr>
        <p:blipFill>
          <a:blip r:embed="rId2"/>
          <a:stretch>
            <a:fillRect/>
          </a:stretch>
        </p:blipFill>
        <p:spPr>
          <a:xfrm>
            <a:off x="5230316" y="1484784"/>
            <a:ext cx="6962313" cy="3831332"/>
          </a:xfrm>
          <a:prstGeom prst="rect">
            <a:avLst/>
          </a:prstGeom>
        </p:spPr>
      </p:pic>
    </p:spTree>
    <p:extLst>
      <p:ext uri="{BB962C8B-B14F-4D97-AF65-F5344CB8AC3E}">
        <p14:creationId xmlns:p14="http://schemas.microsoft.com/office/powerpoint/2010/main" val="148274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b="1" dirty="0">
                <a:solidFill>
                  <a:schemeClr val="bg1"/>
                </a:solidFill>
                <a:latin typeface="OCR A Extended" panose="02010509020102010303" pitchFamily="50" charset="0"/>
              </a:rPr>
              <a:t>key elements of cybersecurity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000" dirty="0">
                <a:latin typeface="OCR A Extended" panose="02010509020102010303" pitchFamily="50" charset="0"/>
              </a:rPr>
              <a:t>These are the areas where an attacker could attack and where organizations should focus cybersecurity efforts. Let's examine them </a:t>
            </a:r>
            <a:r>
              <a:rPr lang="en-US" sz="2000" dirty="0" smtClean="0">
                <a:latin typeface="OCR A Extended" panose="02010509020102010303" pitchFamily="50" charset="0"/>
              </a:rPr>
              <a:t>further.</a:t>
            </a:r>
            <a:endParaRPr lang="en-US" sz="2000" dirty="0">
              <a:latin typeface="OCR A Extended" panose="02010509020102010303" pitchFamily="50" charset="0"/>
            </a:endParaRPr>
          </a:p>
        </p:txBody>
      </p:sp>
      <p:pic>
        <p:nvPicPr>
          <p:cNvPr id="2" name="Picture 1"/>
          <p:cNvPicPr>
            <a:picLocks noChangeAspect="1"/>
          </p:cNvPicPr>
          <p:nvPr/>
        </p:nvPicPr>
        <p:blipFill rotWithShape="1">
          <a:blip r:embed="rId2"/>
          <a:srcRect l="21041" t="-782" r="21041" b="-782"/>
          <a:stretch/>
        </p:blipFill>
        <p:spPr>
          <a:xfrm>
            <a:off x="8296483" y="2418496"/>
            <a:ext cx="3862164" cy="3724230"/>
          </a:xfrm>
          <a:prstGeom prst="rect">
            <a:avLst/>
          </a:prstGeom>
        </p:spPr>
      </p:pic>
    </p:spTree>
    <p:extLst>
      <p:ext uri="{BB962C8B-B14F-4D97-AF65-F5344CB8AC3E}">
        <p14:creationId xmlns:p14="http://schemas.microsoft.com/office/powerpoint/2010/main" val="34747112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800" b="1" dirty="0" smtClean="0">
                <a:latin typeface="OCR A Extended" panose="02010509020102010303" pitchFamily="50" charset="0"/>
              </a:rPr>
              <a:t>People</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As counter intuitive as it might be for a highly digital industry, people are the most important part of cybersecurity</a:t>
            </a:r>
            <a:r>
              <a:rPr lang="en-US" sz="2000" dirty="0" smtClean="0">
                <a:latin typeface="OCR A Extended" panose="02010509020102010303" pitchFamily="50" charset="0"/>
              </a:rPr>
              <a:t>. </a:t>
            </a:r>
          </a:p>
          <a:p>
            <a:pPr>
              <a:buFont typeface="Wingdings" panose="05000000000000000000" pitchFamily="2" charset="2"/>
              <a:buChar char="Ø"/>
            </a:pPr>
            <a:r>
              <a:rPr lang="en-US" sz="2000" dirty="0" smtClean="0">
                <a:latin typeface="OCR A Extended" panose="02010509020102010303" pitchFamily="50" charset="0"/>
              </a:rPr>
              <a:t>People </a:t>
            </a:r>
            <a:r>
              <a:rPr lang="en-US" sz="2000" dirty="0">
                <a:latin typeface="OCR A Extended" panose="02010509020102010303" pitchFamily="50" charset="0"/>
              </a:rPr>
              <a:t>are the end users of digital systems and </a:t>
            </a:r>
            <a:r>
              <a:rPr lang="en-US" sz="2000" dirty="0" smtClean="0">
                <a:latin typeface="OCR A Extended" panose="02010509020102010303" pitchFamily="50" charset="0"/>
              </a:rPr>
              <a:t>are </a:t>
            </a:r>
            <a:r>
              <a:rPr lang="en-US" sz="2000" dirty="0">
                <a:latin typeface="OCR A Extended" panose="02010509020102010303" pitchFamily="50" charset="0"/>
              </a:rPr>
              <a:t>often those responsible for the design and maintenance of digital systems. </a:t>
            </a: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Human </a:t>
            </a:r>
            <a:r>
              <a:rPr lang="en-US" sz="2000" dirty="0">
                <a:latin typeface="OCR A Extended" panose="02010509020102010303" pitchFamily="50" charset="0"/>
              </a:rPr>
              <a:t>action is by far the leading cause of cybersecurity incidents. When organizations design a secure system, they must design with people in mind</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2687951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49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b="1" dirty="0">
                <a:latin typeface="OCR A Extended" panose="02010509020102010303" pitchFamily="50" charset="0"/>
              </a:rPr>
              <a:t>People</a:t>
            </a:r>
          </a:p>
          <a:p>
            <a:pPr>
              <a:buFont typeface="Wingdings" panose="05000000000000000000" pitchFamily="2" charset="2"/>
              <a:buChar char="Ø"/>
            </a:pPr>
            <a:r>
              <a:rPr lang="en-US" sz="2000" dirty="0" smtClean="0">
                <a:latin typeface="OCR A Extended" panose="02010509020102010303" pitchFamily="50" charset="0"/>
              </a:rPr>
              <a:t>A </a:t>
            </a:r>
            <a:r>
              <a:rPr lang="en-US" sz="2000" dirty="0">
                <a:latin typeface="OCR A Extended" panose="02010509020102010303" pitchFamily="50" charset="0"/>
              </a:rPr>
              <a:t>common example of this going wrong is the case of alert fatigue. If people receive too many notifications or alarms, then they eventually become desensitized to it. </a:t>
            </a: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Good </a:t>
            </a:r>
            <a:r>
              <a:rPr lang="en-US" sz="2000" dirty="0">
                <a:latin typeface="OCR A Extended" panose="02010509020102010303" pitchFamily="50" charset="0"/>
              </a:rPr>
              <a:t>systems will be designed to anticipate and make allowances for human behavior.</a:t>
            </a:r>
          </a:p>
        </p:txBody>
      </p:sp>
    </p:spTree>
    <p:extLst>
      <p:ext uri="{BB962C8B-B14F-4D97-AF65-F5344CB8AC3E}">
        <p14:creationId xmlns:p14="http://schemas.microsoft.com/office/powerpoint/2010/main" val="2982099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569641"/>
            <a:ext cx="12188825" cy="3577645"/>
          </a:xfrm>
        </p:spPr>
        <p:txBody>
          <a:bodyPr>
            <a:normAutofit/>
          </a:bodyPr>
          <a:lstStyle/>
          <a:p>
            <a:pPr lvl="0"/>
            <a:r>
              <a:rPr lang="en-US" sz="2000" dirty="0" smtClean="0">
                <a:latin typeface="OCR A Extended" panose="02010509020102010303" pitchFamily="50" charset="0"/>
              </a:rPr>
              <a:t>Know </a:t>
            </a:r>
            <a:r>
              <a:rPr lang="en-US" sz="2000" dirty="0">
                <a:latin typeface="OCR A Extended" panose="02010509020102010303" pitchFamily="50" charset="0"/>
              </a:rPr>
              <a:t>how to manage cyber security policies.</a:t>
            </a:r>
          </a:p>
          <a:p>
            <a:pPr lvl="0"/>
            <a:r>
              <a:rPr lang="en-US" sz="2000" dirty="0">
                <a:latin typeface="OCR A Extended" panose="02010509020102010303" pitchFamily="50" charset="0"/>
              </a:rPr>
              <a:t>Distinguish between the major categories of computer crime.</a:t>
            </a:r>
          </a:p>
          <a:p>
            <a:pPr lvl="0"/>
            <a:r>
              <a:rPr lang="en-US" sz="2000" dirty="0" smtClean="0">
                <a:latin typeface="OCR A Extended" panose="02010509020102010303" pitchFamily="50" charset="0"/>
              </a:rPr>
              <a:t>Create </a:t>
            </a:r>
            <a:r>
              <a:rPr lang="en-US" sz="2000" dirty="0">
                <a:latin typeface="OCR A Extended" panose="02010509020102010303" pitchFamily="50" charset="0"/>
              </a:rPr>
              <a:t>policies related to cyber </a:t>
            </a:r>
            <a:r>
              <a:rPr lang="en-US" sz="2000">
                <a:latin typeface="OCR A Extended" panose="02010509020102010303" pitchFamily="50" charset="0"/>
              </a:rPr>
              <a:t>security </a:t>
            </a:r>
            <a:r>
              <a:rPr lang="en-US" sz="2000" smtClean="0">
                <a:latin typeface="OCR A Extended" panose="02010509020102010303" pitchFamily="50" charset="0"/>
              </a:rPr>
              <a:t>policy</a:t>
            </a:r>
            <a:r>
              <a:rPr lang="en-US" sz="2000">
                <a:latin typeface="OCR A Extended" panose="02010509020102010303" pitchFamily="50" charset="0"/>
              </a:rPr>
              <a:t> </a:t>
            </a:r>
            <a:r>
              <a:rPr lang="en-US" sz="2000" smtClean="0">
                <a:latin typeface="OCR A Extended" panose="02010509020102010303" pitchFamily="50" charset="0"/>
              </a:rPr>
              <a:t>and governance</a:t>
            </a:r>
            <a:endParaRPr lang="en-US" sz="20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000" cap="none" dirty="0">
                <a:solidFill>
                  <a:srgbClr val="FFFFFF"/>
                </a:solidFill>
                <a:latin typeface="OCR A Extended" panose="02010509020102010303" pitchFamily="50" charset="0"/>
              </a:rPr>
              <a:t>Learners will be able to:</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a:t>
            </a:fld>
            <a:endParaRPr lang="en-US" sz="1799">
              <a:solidFill>
                <a:prstClr val="black">
                  <a:tint val="75000"/>
                </a:prstClr>
              </a:solidFill>
              <a:latin typeface="Gill Sans MT"/>
            </a:endParaRPr>
          </a:p>
        </p:txBody>
      </p:sp>
      <p:sp>
        <p:nvSpPr>
          <p:cNvPr id="6" name="Slide Number Placeholder 19">
            <a:extLst>
              <a:ext uri="{FF2B5EF4-FFF2-40B4-BE49-F238E27FC236}">
                <a16:creationId xmlns:a16="http://schemas.microsoft.com/office/drawing/2014/main" id="{3AEC0301-E9AA-4478-9E23-C372DBDCE653}"/>
              </a:ext>
            </a:extLst>
          </p:cNvPr>
          <p:cNvSpPr txBox="1">
            <a:spLocks/>
          </p:cNvSpPr>
          <p:nvPr/>
        </p:nvSpPr>
        <p:spPr>
          <a:xfrm>
            <a:off x="7394997" y="6340794"/>
            <a:ext cx="3499803" cy="30920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PAGE </a:t>
            </a:r>
            <a:fld id="{4A9B5881-4007-4345-955A-79C2656F0C49}" type="slidenum">
              <a:rPr lang="en-US" smtClean="0"/>
              <a:pPr/>
              <a:t>5</a:t>
            </a:fld>
            <a:endParaRPr lang="en-US" dirty="0"/>
          </a:p>
        </p:txBody>
      </p:sp>
    </p:spTree>
    <p:extLst>
      <p:ext uri="{BB962C8B-B14F-4D97-AF65-F5344CB8AC3E}">
        <p14:creationId xmlns:p14="http://schemas.microsoft.com/office/powerpoint/2010/main" val="2746542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b="1" dirty="0" smtClean="0">
                <a:latin typeface="OCR A Extended" panose="02010509020102010303" pitchFamily="50" charset="0"/>
              </a:rPr>
              <a:t>Process</a:t>
            </a:r>
          </a:p>
          <a:p>
            <a:pPr marL="0" indent="0">
              <a:buNone/>
            </a:pPr>
            <a:endParaRPr lang="en-US" sz="24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In business, most activities follow a clearly defined set of steps. These processes can aid cybersecurity by considering security at each step or hinder cybersecurity by being frustrating for the end user.</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Imagine a process which makes a user complete a 20-question survey whenever they wish to report suspicious activity. Many users, who could contribute useful information, might be deterred and give up the process.</a:t>
            </a:r>
          </a:p>
        </p:txBody>
      </p:sp>
    </p:spTree>
    <p:extLst>
      <p:ext uri="{BB962C8B-B14F-4D97-AF65-F5344CB8AC3E}">
        <p14:creationId xmlns:p14="http://schemas.microsoft.com/office/powerpoint/2010/main" val="1873382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b="1" dirty="0" smtClean="0">
                <a:latin typeface="OCR A Extended" panose="02010509020102010303" pitchFamily="50" charset="0"/>
              </a:rPr>
              <a:t>Process</a:t>
            </a:r>
          </a:p>
          <a:p>
            <a:pPr marL="0" indent="0">
              <a:buNone/>
            </a:pPr>
            <a:r>
              <a:rPr lang="en-US" sz="2000" dirty="0" smtClean="0">
                <a:latin typeface="OCR A Extended" panose="02010509020102010303" pitchFamily="50" charset="0"/>
              </a:rPr>
              <a:t>Good </a:t>
            </a:r>
            <a:r>
              <a:rPr lang="en-US" sz="2000" dirty="0">
                <a:latin typeface="OCR A Extended" panose="02010509020102010303" pitchFamily="50" charset="0"/>
              </a:rPr>
              <a:t>processes have the following attributes:</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They are clear and as easy as possible</a:t>
            </a:r>
            <a:r>
              <a:rPr lang="en-US" sz="2000" dirty="0" smtClean="0">
                <a:latin typeface="OCR A Extended" panose="02010509020102010303" pitchFamily="50" charset="0"/>
              </a:rPr>
              <a:t>.</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They are accessible or well known</a:t>
            </a:r>
            <a:r>
              <a:rPr lang="en-US" sz="2000" dirty="0" smtClean="0">
                <a:latin typeface="OCR A Extended" panose="02010509020102010303" pitchFamily="50" charset="0"/>
              </a:rPr>
              <a:t>.</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They are consistent</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10847719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b="1" dirty="0" smtClean="0">
                <a:latin typeface="OCR A Extended" panose="02010509020102010303" pitchFamily="50" charset="0"/>
              </a:rPr>
              <a:t>Technology</a:t>
            </a:r>
          </a:p>
          <a:p>
            <a:pPr marL="0" indent="0">
              <a:buNone/>
            </a:pPr>
            <a:endParaRPr lang="en-US" sz="2400" b="1" dirty="0">
              <a:latin typeface="OCR A Extended" panose="02010509020102010303" pitchFamily="50" charset="0"/>
            </a:endParaRPr>
          </a:p>
          <a:p>
            <a:pPr marL="0" indent="0">
              <a:buNone/>
            </a:pPr>
            <a:r>
              <a:rPr lang="en-US" sz="2000" dirty="0">
                <a:latin typeface="OCR A Extended" panose="02010509020102010303" pitchFamily="50" charset="0"/>
              </a:rPr>
              <a:t>Technology is all of the underlying infrastructure</a:t>
            </a:r>
            <a:r>
              <a:rPr lang="en-US" sz="2000" dirty="0" smtClean="0">
                <a:latin typeface="OCR A Extended" panose="02010509020102010303" pitchFamily="50" charset="0"/>
              </a:rPr>
              <a:t>.</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Within cybersecurity, this commonly covers elements such as device encryption, network perimeter defenses, and anti-malware technologies. </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Within business, good uses of technology solve problems without creating new ones for their users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20326093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894"/>
            <a:ext cx="12188824" cy="90782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908720"/>
            <a:ext cx="12188824" cy="5184577"/>
          </a:xfrm>
        </p:spPr>
        <p:txBody>
          <a:bodyPr>
            <a:normAutofit/>
          </a:bodyPr>
          <a:lstStyle/>
          <a:p>
            <a:pPr marL="0" indent="0">
              <a:buNone/>
            </a:pPr>
            <a:r>
              <a:rPr lang="en-US" sz="2400" b="1" dirty="0">
                <a:latin typeface="OCR A Extended" panose="02010509020102010303" pitchFamily="50" charset="0"/>
              </a:rPr>
              <a:t>Technology</a:t>
            </a:r>
          </a:p>
          <a:p>
            <a:pPr>
              <a:buFont typeface="Wingdings" panose="05000000000000000000" pitchFamily="2" charset="2"/>
              <a:buChar char="Ø"/>
            </a:pPr>
            <a:r>
              <a:rPr lang="en-US" sz="1800" dirty="0">
                <a:latin typeface="OCR A Extended" panose="02010509020102010303" pitchFamily="50" charset="0"/>
              </a:rPr>
              <a:t>The following table shows some technological leaps for security, their perceived drawbacks, and some downsides to their introduction from the user perspective. </a:t>
            </a:r>
          </a:p>
        </p:txBody>
      </p:sp>
      <p:graphicFrame>
        <p:nvGraphicFramePr>
          <p:cNvPr id="2" name="Table 1"/>
          <p:cNvGraphicFramePr>
            <a:graphicFrameLocks noGrp="1"/>
          </p:cNvGraphicFramePr>
          <p:nvPr>
            <p:extLst>
              <p:ext uri="{D42A27DB-BD31-4B8C-83A1-F6EECF244321}">
                <p14:modId xmlns:p14="http://schemas.microsoft.com/office/powerpoint/2010/main" val="2554225416"/>
              </p:ext>
            </p:extLst>
          </p:nvPr>
        </p:nvGraphicFramePr>
        <p:xfrm>
          <a:off x="0" y="2387181"/>
          <a:ext cx="12188824" cy="3778123"/>
        </p:xfrm>
        <a:graphic>
          <a:graphicData uri="http://schemas.openxmlformats.org/drawingml/2006/table">
            <a:tbl>
              <a:tblPr firstRow="1" bandRow="1">
                <a:tableStyleId>{5C22544A-7EE6-4342-B048-85BDC9FD1C3A}</a:tableStyleId>
              </a:tblPr>
              <a:tblGrid>
                <a:gridCol w="3791665">
                  <a:extLst>
                    <a:ext uri="{9D8B030D-6E8A-4147-A177-3AD203B41FA5}">
                      <a16:colId xmlns:a16="http://schemas.microsoft.com/office/drawing/2014/main" val="2815719978"/>
                    </a:ext>
                  </a:extLst>
                </a:gridCol>
                <a:gridCol w="2799053">
                  <a:extLst>
                    <a:ext uri="{9D8B030D-6E8A-4147-A177-3AD203B41FA5}">
                      <a16:colId xmlns:a16="http://schemas.microsoft.com/office/drawing/2014/main" val="3436285056"/>
                    </a:ext>
                  </a:extLst>
                </a:gridCol>
                <a:gridCol w="2799053">
                  <a:extLst>
                    <a:ext uri="{9D8B030D-6E8A-4147-A177-3AD203B41FA5}">
                      <a16:colId xmlns:a16="http://schemas.microsoft.com/office/drawing/2014/main" val="3743586711"/>
                    </a:ext>
                  </a:extLst>
                </a:gridCol>
                <a:gridCol w="2799053">
                  <a:extLst>
                    <a:ext uri="{9D8B030D-6E8A-4147-A177-3AD203B41FA5}">
                      <a16:colId xmlns:a16="http://schemas.microsoft.com/office/drawing/2014/main" val="1354984604"/>
                    </a:ext>
                  </a:extLst>
                </a:gridCol>
              </a:tblGrid>
              <a:tr h="694533">
                <a:tc>
                  <a:txBody>
                    <a:bodyPr/>
                    <a:lstStyle/>
                    <a:p>
                      <a:pPr algn="l" fontAlgn="b"/>
                      <a:r>
                        <a:rPr lang="en-GB" dirty="0">
                          <a:effectLst/>
                        </a:rPr>
                        <a:t>Technological leap</a:t>
                      </a:r>
                    </a:p>
                  </a:txBody>
                  <a:tcPr marL="76200" marR="76200" marT="76200" marB="76200" anchor="b"/>
                </a:tc>
                <a:tc>
                  <a:txBody>
                    <a:bodyPr/>
                    <a:lstStyle/>
                    <a:p>
                      <a:pPr algn="l" fontAlgn="b"/>
                      <a:r>
                        <a:rPr lang="en-GB">
                          <a:effectLst/>
                        </a:rPr>
                        <a:t>Business benefit</a:t>
                      </a:r>
                    </a:p>
                  </a:txBody>
                  <a:tcPr marL="76200" marR="76200" marT="76200" marB="76200" anchor="b"/>
                </a:tc>
                <a:tc>
                  <a:txBody>
                    <a:bodyPr/>
                    <a:lstStyle/>
                    <a:p>
                      <a:pPr algn="l" fontAlgn="b"/>
                      <a:r>
                        <a:rPr lang="en-GB">
                          <a:effectLst/>
                        </a:rPr>
                        <a:t>Perceived drawback</a:t>
                      </a:r>
                    </a:p>
                  </a:txBody>
                  <a:tcPr marL="76200" marR="76200" marT="76200" marB="76200" anchor="b"/>
                </a:tc>
                <a:tc>
                  <a:txBody>
                    <a:bodyPr/>
                    <a:lstStyle/>
                    <a:p>
                      <a:pPr algn="l" fontAlgn="b"/>
                      <a:r>
                        <a:rPr lang="en-GB">
                          <a:effectLst/>
                        </a:rPr>
                        <a:t>Undesirable user responses</a:t>
                      </a:r>
                    </a:p>
                  </a:txBody>
                  <a:tcPr marL="76200" marR="76200" marT="76200" marB="76200" anchor="b"/>
                </a:tc>
                <a:extLst>
                  <a:ext uri="{0D108BD9-81ED-4DB2-BD59-A6C34878D82A}">
                    <a16:rowId xmlns:a16="http://schemas.microsoft.com/office/drawing/2014/main" val="660134510"/>
                  </a:ext>
                </a:extLst>
              </a:tr>
              <a:tr h="694533">
                <a:tc>
                  <a:txBody>
                    <a:bodyPr/>
                    <a:lstStyle/>
                    <a:p>
                      <a:pPr fontAlgn="t"/>
                      <a:r>
                        <a:rPr lang="en-GB">
                          <a:effectLst/>
                        </a:rPr>
                        <a:t>Automated patch management</a:t>
                      </a:r>
                    </a:p>
                  </a:txBody>
                  <a:tcPr marL="76200" marR="76200" marT="76200" marB="76200"/>
                </a:tc>
                <a:tc>
                  <a:txBody>
                    <a:bodyPr/>
                    <a:lstStyle/>
                    <a:p>
                      <a:pPr fontAlgn="t"/>
                      <a:r>
                        <a:rPr lang="en-GB">
                          <a:effectLst/>
                        </a:rPr>
                        <a:t>All software is up-to-date</a:t>
                      </a:r>
                    </a:p>
                  </a:txBody>
                  <a:tcPr marL="76200" marR="76200" marT="76200" marB="76200"/>
                </a:tc>
                <a:tc>
                  <a:txBody>
                    <a:bodyPr/>
                    <a:lstStyle/>
                    <a:p>
                      <a:pPr fontAlgn="t"/>
                      <a:r>
                        <a:rPr lang="en-US">
                          <a:effectLst/>
                        </a:rPr>
                        <a:t>Interruptions to use of device</a:t>
                      </a:r>
                    </a:p>
                  </a:txBody>
                  <a:tcPr marL="76200" marR="76200" marT="76200" marB="76200"/>
                </a:tc>
                <a:tc>
                  <a:txBody>
                    <a:bodyPr/>
                    <a:lstStyle/>
                    <a:p>
                      <a:pPr fontAlgn="t"/>
                      <a:r>
                        <a:rPr lang="en-US">
                          <a:effectLst/>
                        </a:rPr>
                        <a:t>User does not power down devices</a:t>
                      </a:r>
                    </a:p>
                  </a:txBody>
                  <a:tcPr marL="76200" marR="76200" marT="76200" marB="76200"/>
                </a:tc>
                <a:extLst>
                  <a:ext uri="{0D108BD9-81ED-4DB2-BD59-A6C34878D82A}">
                    <a16:rowId xmlns:a16="http://schemas.microsoft.com/office/drawing/2014/main" val="3843879767"/>
                  </a:ext>
                </a:extLst>
              </a:tr>
              <a:tr h="694533">
                <a:tc>
                  <a:txBody>
                    <a:bodyPr/>
                    <a:lstStyle/>
                    <a:p>
                      <a:pPr fontAlgn="t"/>
                      <a:r>
                        <a:rPr lang="en-GB">
                          <a:effectLst/>
                        </a:rPr>
                        <a:t>High complexity mandatory passwords</a:t>
                      </a:r>
                    </a:p>
                  </a:txBody>
                  <a:tcPr marL="76200" marR="76200" marT="76200" marB="76200"/>
                </a:tc>
                <a:tc>
                  <a:txBody>
                    <a:bodyPr/>
                    <a:lstStyle/>
                    <a:p>
                      <a:pPr fontAlgn="t"/>
                      <a:r>
                        <a:rPr lang="en-US">
                          <a:effectLst/>
                        </a:rPr>
                        <a:t>Harder for attackers to guess passwords</a:t>
                      </a:r>
                    </a:p>
                  </a:txBody>
                  <a:tcPr marL="76200" marR="76200" marT="76200" marB="76200"/>
                </a:tc>
                <a:tc>
                  <a:txBody>
                    <a:bodyPr/>
                    <a:lstStyle/>
                    <a:p>
                      <a:pPr fontAlgn="t"/>
                      <a:r>
                        <a:rPr lang="en-GB">
                          <a:effectLst/>
                        </a:rPr>
                        <a:t>Tedious to use</a:t>
                      </a:r>
                    </a:p>
                  </a:txBody>
                  <a:tcPr marL="76200" marR="76200" marT="76200" marB="76200"/>
                </a:tc>
                <a:tc>
                  <a:txBody>
                    <a:bodyPr/>
                    <a:lstStyle/>
                    <a:p>
                      <a:pPr fontAlgn="t"/>
                      <a:r>
                        <a:rPr lang="en-GB">
                          <a:effectLst/>
                        </a:rPr>
                        <a:t>P@ssw0rd!</a:t>
                      </a:r>
                    </a:p>
                  </a:txBody>
                  <a:tcPr marL="76200" marR="76200" marT="76200" marB="76200"/>
                </a:tc>
                <a:extLst>
                  <a:ext uri="{0D108BD9-81ED-4DB2-BD59-A6C34878D82A}">
                    <a16:rowId xmlns:a16="http://schemas.microsoft.com/office/drawing/2014/main" val="2988627770"/>
                  </a:ext>
                </a:extLst>
              </a:tr>
              <a:tr h="966280">
                <a:tc>
                  <a:txBody>
                    <a:bodyPr/>
                    <a:lstStyle/>
                    <a:p>
                      <a:pPr fontAlgn="t"/>
                      <a:r>
                        <a:rPr lang="en-US">
                          <a:effectLst/>
                        </a:rPr>
                        <a:t>Mandatory passwords expire after 30 days</a:t>
                      </a:r>
                    </a:p>
                  </a:txBody>
                  <a:tcPr marL="76200" marR="76200" marT="76200" marB="76200"/>
                </a:tc>
                <a:tc>
                  <a:txBody>
                    <a:bodyPr/>
                    <a:lstStyle/>
                    <a:p>
                      <a:pPr fontAlgn="t"/>
                      <a:r>
                        <a:rPr lang="en-US">
                          <a:effectLst/>
                        </a:rPr>
                        <a:t>Passwords cannot be compromised for long periods of time</a:t>
                      </a:r>
                    </a:p>
                  </a:txBody>
                  <a:tcPr marL="76200" marR="76200" marT="76200" marB="76200"/>
                </a:tc>
                <a:tc>
                  <a:txBody>
                    <a:bodyPr/>
                    <a:lstStyle/>
                    <a:p>
                      <a:pPr fontAlgn="t"/>
                      <a:r>
                        <a:rPr lang="en-GB">
                          <a:effectLst/>
                        </a:rPr>
                        <a:t>Predictably repetitive </a:t>
                      </a:r>
                    </a:p>
                  </a:txBody>
                  <a:tcPr marL="76200" marR="76200" marT="76200" marB="76200"/>
                </a:tc>
                <a:tc>
                  <a:txBody>
                    <a:bodyPr/>
                    <a:lstStyle/>
                    <a:p>
                      <a:pPr fontAlgn="t"/>
                      <a:r>
                        <a:rPr lang="en-GB">
                          <a:effectLst/>
                        </a:rPr>
                        <a:t>PasswordJan to then PasswordFeb</a:t>
                      </a:r>
                    </a:p>
                  </a:txBody>
                  <a:tcPr marL="76200" marR="76200" marT="76200" marB="76200"/>
                </a:tc>
                <a:extLst>
                  <a:ext uri="{0D108BD9-81ED-4DB2-BD59-A6C34878D82A}">
                    <a16:rowId xmlns:a16="http://schemas.microsoft.com/office/drawing/2014/main" val="1140251303"/>
                  </a:ext>
                </a:extLst>
              </a:tr>
              <a:tr h="694533">
                <a:tc>
                  <a:txBody>
                    <a:bodyPr/>
                    <a:lstStyle/>
                    <a:p>
                      <a:pPr fontAlgn="t"/>
                      <a:r>
                        <a:rPr lang="en-GB">
                          <a:effectLst/>
                        </a:rPr>
                        <a:t>Encrypted emails</a:t>
                      </a:r>
                    </a:p>
                  </a:txBody>
                  <a:tcPr marL="76200" marR="76200" marT="76200" marB="76200"/>
                </a:tc>
                <a:tc>
                  <a:txBody>
                    <a:bodyPr/>
                    <a:lstStyle/>
                    <a:p>
                      <a:pPr fontAlgn="t"/>
                      <a:r>
                        <a:rPr lang="en-US">
                          <a:effectLst/>
                        </a:rPr>
                        <a:t>Attackers cannot read emails in transit</a:t>
                      </a:r>
                    </a:p>
                  </a:txBody>
                  <a:tcPr marL="76200" marR="76200" marT="76200" marB="76200"/>
                </a:tc>
                <a:tc>
                  <a:txBody>
                    <a:bodyPr/>
                    <a:lstStyle/>
                    <a:p>
                      <a:pPr fontAlgn="t"/>
                      <a:r>
                        <a:rPr lang="en-GB">
                          <a:effectLst/>
                        </a:rPr>
                        <a:t>Additional configuration and complexity</a:t>
                      </a:r>
                    </a:p>
                  </a:txBody>
                  <a:tcPr marL="76200" marR="76200" marT="76200" marB="76200"/>
                </a:tc>
                <a:tc>
                  <a:txBody>
                    <a:bodyPr/>
                    <a:lstStyle/>
                    <a:p>
                      <a:pPr fontAlgn="t"/>
                      <a:r>
                        <a:rPr lang="en-GB" dirty="0">
                          <a:effectLst/>
                        </a:rPr>
                        <a:t>Disable encryption feature</a:t>
                      </a:r>
                    </a:p>
                  </a:txBody>
                  <a:tcPr marL="76200" marR="76200" marT="76200" marB="76200"/>
                </a:tc>
                <a:extLst>
                  <a:ext uri="{0D108BD9-81ED-4DB2-BD59-A6C34878D82A}">
                    <a16:rowId xmlns:a16="http://schemas.microsoft.com/office/drawing/2014/main" val="2626537039"/>
                  </a:ext>
                </a:extLst>
              </a:tr>
            </a:tbl>
          </a:graphicData>
        </a:graphic>
      </p:graphicFrame>
    </p:spTree>
    <p:extLst>
      <p:ext uri="{BB962C8B-B14F-4D97-AF65-F5344CB8AC3E}">
        <p14:creationId xmlns:p14="http://schemas.microsoft.com/office/powerpoint/2010/main" val="20659927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 </a:t>
            </a:r>
            <a:r>
              <a:rPr lang="en-US" sz="3600" b="1" dirty="0" err="1" smtClean="0">
                <a:solidFill>
                  <a:prstClr val="white"/>
                </a:solidFill>
                <a:latin typeface="OCR A Extended" panose="02010509020102010303" pitchFamily="50" charset="0"/>
              </a:rPr>
              <a:t>cont</a:t>
            </a:r>
            <a:r>
              <a:rPr lang="en-US" sz="4800" cap="none"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b="1" dirty="0">
                <a:latin typeface="OCR A Extended" panose="02010509020102010303" pitchFamily="50" charset="0"/>
              </a:rPr>
              <a:t>Technology</a:t>
            </a:r>
          </a:p>
          <a:p>
            <a:pPr>
              <a:buFont typeface="Wingdings" panose="05000000000000000000" pitchFamily="2" charset="2"/>
              <a:buChar char="Ø"/>
            </a:pPr>
            <a:r>
              <a:rPr lang="en-US" sz="1800" dirty="0" smtClean="0">
                <a:latin typeface="OCR A Extended" panose="02010509020102010303" pitchFamily="50" charset="0"/>
              </a:rPr>
              <a:t>An </a:t>
            </a:r>
            <a:r>
              <a:rPr lang="en-US" sz="1800" dirty="0">
                <a:latin typeface="OCR A Extended" panose="02010509020102010303" pitchFamily="50" charset="0"/>
              </a:rPr>
              <a:t>example of good technical security is device management software, which can track software patch statuses and apply updates. This is often an essential tool for large organizations. If this is done correctly, then the technology is non-intrusive and users will be secured in a passive manner. If this is done poorly, then users might try to disable the software entirely. As users of devices, you encounter this too. </a:t>
            </a:r>
          </a:p>
        </p:txBody>
      </p:sp>
    </p:spTree>
    <p:extLst>
      <p:ext uri="{BB962C8B-B14F-4D97-AF65-F5344CB8AC3E}">
        <p14:creationId xmlns:p14="http://schemas.microsoft.com/office/powerpoint/2010/main" val="1426664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key elements of </a:t>
            </a:r>
            <a:r>
              <a:rPr lang="en-US" sz="3600" b="1" dirty="0" smtClean="0">
                <a:solidFill>
                  <a:prstClr val="white"/>
                </a:solidFill>
                <a:latin typeface="OCR A Extended" panose="02010509020102010303" pitchFamily="50" charset="0"/>
              </a:rPr>
              <a:t>cybersecurity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5"/>
            <a:ext cx="12188824" cy="4608512"/>
          </a:xfrm>
        </p:spPr>
        <p:txBody>
          <a:bodyPr>
            <a:normAutofit/>
          </a:bodyPr>
          <a:lstStyle/>
          <a:p>
            <a:pPr marL="0" indent="0">
              <a:buNone/>
            </a:pPr>
            <a:r>
              <a:rPr lang="en-US" sz="2400" dirty="0" smtClean="0">
                <a:latin typeface="OCR A Extended" panose="02010509020102010303" pitchFamily="50" charset="0"/>
              </a:rPr>
              <a:t>This elements have to be in sync so as to achieve cyber security. Putting weight on one or two elements will not have a major impact.</a:t>
            </a:r>
            <a:endParaRPr lang="en-US" sz="1800" dirty="0">
              <a:latin typeface="OCR A Extended" panose="02010509020102010303" pitchFamily="50" charset="0"/>
            </a:endParaRPr>
          </a:p>
        </p:txBody>
      </p:sp>
    </p:spTree>
    <p:extLst>
      <p:ext uri="{BB962C8B-B14F-4D97-AF65-F5344CB8AC3E}">
        <p14:creationId xmlns:p14="http://schemas.microsoft.com/office/powerpoint/2010/main" val="22493314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27745"/>
            <a:ext cx="4654253" cy="6092403"/>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WHY </a:t>
            </a:r>
            <a:r>
              <a:rPr lang="en-US" sz="3600" b="1" dirty="0">
                <a:solidFill>
                  <a:prstClr val="white"/>
                </a:solidFill>
                <a:latin typeface="OCR A Extended" panose="02010509020102010303" pitchFamily="50" charset="0"/>
              </a:rPr>
              <a:t>DO WE NEED CYBERSECURITY?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4654252" y="5013176"/>
            <a:ext cx="7534572" cy="1080121"/>
          </a:xfrm>
        </p:spPr>
        <p:txBody>
          <a:bodyPr>
            <a:normAutofit/>
          </a:bodyPr>
          <a:lstStyle/>
          <a:p>
            <a:pPr marL="0" indent="0">
              <a:buNone/>
            </a:pPr>
            <a:r>
              <a:rPr lang="en-US" sz="2000" i="1" dirty="0">
                <a:latin typeface="OCR A Extended" panose="02010509020102010303" pitchFamily="50" charset="0"/>
              </a:rPr>
              <a:t> “There are only two kinds of companies: those that have been hacked, and those that will be.”</a:t>
            </a:r>
          </a:p>
        </p:txBody>
      </p:sp>
      <p:pic>
        <p:nvPicPr>
          <p:cNvPr id="7" name="Picture 6"/>
          <p:cNvPicPr>
            <a:picLocks noChangeAspect="1"/>
          </p:cNvPicPr>
          <p:nvPr/>
        </p:nvPicPr>
        <p:blipFill>
          <a:blip r:embed="rId2"/>
          <a:stretch>
            <a:fillRect/>
          </a:stretch>
        </p:blipFill>
        <p:spPr>
          <a:xfrm>
            <a:off x="4652664" y="653273"/>
            <a:ext cx="7534572" cy="4383603"/>
          </a:xfrm>
          <a:prstGeom prst="rect">
            <a:avLst/>
          </a:prstGeom>
        </p:spPr>
      </p:pic>
    </p:spTree>
    <p:extLst>
      <p:ext uri="{BB962C8B-B14F-4D97-AF65-F5344CB8AC3E}">
        <p14:creationId xmlns:p14="http://schemas.microsoft.com/office/powerpoint/2010/main" val="3084103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WHY DO WE NEED CYBERSECURITY?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492896"/>
            <a:ext cx="12188825" cy="1152128"/>
          </a:xfrm>
        </p:spPr>
        <p:txBody>
          <a:bodyPr>
            <a:normAutofit fontScale="92500"/>
          </a:bodyPr>
          <a:lstStyle/>
          <a:p>
            <a:pPr marL="0" indent="0">
              <a:buNone/>
            </a:pPr>
            <a:r>
              <a:rPr lang="en-US" sz="2000" dirty="0">
                <a:latin typeface="OCR A Extended" panose="02010509020102010303" pitchFamily="50" charset="0"/>
              </a:rPr>
              <a:t>With the number of cybersecurity threats growing in a big way, more and more answers are emerging to the question, “Why is cybersecurity important?” and Businesses need to respond to these threats by adopting strict security measures.</a:t>
            </a:r>
          </a:p>
        </p:txBody>
      </p:sp>
    </p:spTree>
    <p:extLst>
      <p:ext uri="{BB962C8B-B14F-4D97-AF65-F5344CB8AC3E}">
        <p14:creationId xmlns:p14="http://schemas.microsoft.com/office/powerpoint/2010/main" val="190234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WHY DO WE NEED CYBERSECURITY</a:t>
            </a:r>
            <a:r>
              <a:rPr lang="en-US" sz="3600" b="1" dirty="0" smtClean="0">
                <a:solidFill>
                  <a:prstClr val="white"/>
                </a:solidFill>
                <a:latin typeface="OCR A Extended" panose="02010509020102010303" pitchFamily="50" charset="0"/>
              </a:rPr>
              <a:t>?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628800"/>
            <a:ext cx="12188825" cy="3528392"/>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Currently organized cybercrimes far out shadow lone hackers of the past now organized crime rings function like start-ups and often employ highly-trained developers who are constantly innovating online attacks.</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With so much data to exploit out there, Cybersecurity has become critical. </a:t>
            </a:r>
          </a:p>
          <a:p>
            <a:pPr>
              <a:buFont typeface="Wingdings" panose="05000000000000000000" pitchFamily="2" charset="2"/>
              <a:buChar char="Ø"/>
            </a:pPr>
            <a:endParaRPr lang="en-US" sz="2000" dirty="0">
              <a:latin typeface="OCR A Extended" panose="02010509020102010303" pitchFamily="50" charset="0"/>
            </a:endParaRPr>
          </a:p>
        </p:txBody>
      </p:sp>
    </p:spTree>
    <p:extLst>
      <p:ext uri="{BB962C8B-B14F-4D97-AF65-F5344CB8AC3E}">
        <p14:creationId xmlns:p14="http://schemas.microsoft.com/office/powerpoint/2010/main" val="2495920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WHY DO WE NEED CYBERSECURITY</a:t>
            </a:r>
            <a:r>
              <a:rPr lang="en-US" sz="3600" b="1" dirty="0" smtClean="0">
                <a:solidFill>
                  <a:prstClr val="white"/>
                </a:solidFill>
                <a:latin typeface="OCR A Extended" panose="02010509020102010303" pitchFamily="50" charset="0"/>
              </a:rPr>
              <a:t>?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59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628800"/>
            <a:ext cx="12188825" cy="3528392"/>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The increasing reliance of our information-age economies and governments on cyber infrastructure makes them progressively more vulnerable to </a:t>
            </a:r>
            <a:r>
              <a:rPr lang="en-US" sz="2000" dirty="0" smtClean="0">
                <a:latin typeface="OCR A Extended" panose="02010509020102010303" pitchFamily="50" charset="0"/>
              </a:rPr>
              <a:t>cyber-attacks </a:t>
            </a:r>
            <a:r>
              <a:rPr lang="en-US" sz="2000" dirty="0">
                <a:latin typeface="OCR A Extended" panose="02010509020102010303" pitchFamily="50" charset="0"/>
              </a:rPr>
              <a:t>on our computer systems, networks, and data.</a:t>
            </a:r>
          </a:p>
        </p:txBody>
      </p:sp>
    </p:spTree>
    <p:extLst>
      <p:ext uri="{BB962C8B-B14F-4D97-AF65-F5344CB8AC3E}">
        <p14:creationId xmlns:p14="http://schemas.microsoft.com/office/powerpoint/2010/main" val="2420141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569641"/>
            <a:ext cx="12188825" cy="3577645"/>
          </a:xfrm>
        </p:spPr>
        <p:txBody>
          <a:bodyPr>
            <a:normAutofit/>
          </a:bodyPr>
          <a:lstStyle/>
          <a:p>
            <a:pPr marL="0" lvl="0" indent="0">
              <a:buNone/>
            </a:pPr>
            <a:endParaRPr lang="en-US" sz="2000" dirty="0" smtClean="0">
              <a:latin typeface="OCR A Extended" panose="02010509020102010303" pitchFamily="50" charset="0"/>
            </a:endParaRPr>
          </a:p>
          <a:p>
            <a:pPr lvl="0"/>
            <a:r>
              <a:rPr lang="en-US" sz="2000" dirty="0">
                <a:latin typeface="OCR A Extended" panose="02010509020102010303" pitchFamily="50" charset="0"/>
              </a:rPr>
              <a:t>The global cost of </a:t>
            </a:r>
            <a:r>
              <a:rPr lang="en-US" sz="2000" dirty="0" smtClean="0">
                <a:latin typeface="OCR A Extended" panose="02010509020102010303" pitchFamily="50" charset="0"/>
              </a:rPr>
              <a:t>cybercrime </a:t>
            </a:r>
            <a:r>
              <a:rPr lang="en-US" sz="2000" dirty="0">
                <a:latin typeface="OCR A Extended" panose="02010509020102010303" pitchFamily="50" charset="0"/>
              </a:rPr>
              <a:t>is expected to exceed $2 trillion in </a:t>
            </a:r>
            <a:r>
              <a:rPr lang="en-US" sz="2000" dirty="0" smtClean="0">
                <a:latin typeface="OCR A Extended" panose="02010509020102010303" pitchFamily="50" charset="0"/>
              </a:rPr>
              <a:t>2022. </a:t>
            </a:r>
            <a:endParaRPr lang="en-US" sz="2000" dirty="0">
              <a:latin typeface="OCR A Extended" panose="02010509020102010303" pitchFamily="50" charset="0"/>
            </a:endParaRPr>
          </a:p>
          <a:p>
            <a:pPr lvl="0"/>
            <a:r>
              <a:rPr lang="en-US" sz="2000" dirty="0">
                <a:latin typeface="OCR A Extended" panose="02010509020102010303" pitchFamily="50" charset="0"/>
              </a:rPr>
              <a:t>There are ransomware attacks every 14 seconds. </a:t>
            </a:r>
            <a:endParaRPr lang="en-US" sz="2000" dirty="0" smtClean="0">
              <a:latin typeface="OCR A Extended" panose="02010509020102010303" pitchFamily="50" charset="0"/>
            </a:endParaRPr>
          </a:p>
          <a:p>
            <a:pPr lvl="0"/>
            <a:r>
              <a:rPr lang="en-US" sz="2000" dirty="0" smtClean="0">
                <a:latin typeface="OCR A Extended" panose="02010509020102010303" pitchFamily="50" charset="0"/>
              </a:rPr>
              <a:t>The </a:t>
            </a:r>
            <a:r>
              <a:rPr lang="en-US" sz="2000" dirty="0">
                <a:latin typeface="OCR A Extended" panose="02010509020102010303" pitchFamily="50" charset="0"/>
              </a:rPr>
              <a:t>main cause of data breaches are malicious or criminal attacks, and they are responsible for 48 percent of all data breaches. </a:t>
            </a:r>
            <a:endParaRPr lang="en-US" sz="2000" dirty="0" smtClean="0">
              <a:latin typeface="OCR A Extended" panose="02010509020102010303" pitchFamily="50" charset="0"/>
            </a:endParaRPr>
          </a:p>
          <a:p>
            <a:pPr lvl="0"/>
            <a:r>
              <a:rPr lang="en-US" sz="2000" dirty="0" smtClean="0">
                <a:latin typeface="OCR A Extended" panose="02010509020102010303" pitchFamily="50" charset="0"/>
              </a:rPr>
              <a:t>Phishing </a:t>
            </a:r>
            <a:r>
              <a:rPr lang="en-US" sz="2000" dirty="0">
                <a:latin typeface="OCR A Extended" panose="02010509020102010303" pitchFamily="50" charset="0"/>
              </a:rPr>
              <a:t>emails are responsible for about 91 percent of </a:t>
            </a:r>
            <a:r>
              <a:rPr lang="en-US" sz="2000" dirty="0" smtClean="0">
                <a:latin typeface="OCR A Extended" panose="02010509020102010303" pitchFamily="50" charset="0"/>
              </a:rPr>
              <a:t>cyber-attacks. </a:t>
            </a:r>
          </a:p>
          <a:p>
            <a:pPr lvl="0"/>
            <a:r>
              <a:rPr lang="en-US" sz="2000" dirty="0" smtClean="0">
                <a:latin typeface="OCR A Extended" panose="02010509020102010303" pitchFamily="50" charset="0"/>
              </a:rPr>
              <a:t>Half </a:t>
            </a:r>
            <a:r>
              <a:rPr lang="en-US" sz="2000" dirty="0">
                <a:latin typeface="OCR A Extended" panose="02010509020102010303" pitchFamily="50" charset="0"/>
              </a:rPr>
              <a:t>of all </a:t>
            </a:r>
            <a:r>
              <a:rPr lang="en-US" sz="2000" dirty="0" smtClean="0">
                <a:latin typeface="OCR A Extended" panose="02010509020102010303" pitchFamily="50" charset="0"/>
              </a:rPr>
              <a:t>cyber-attacks </a:t>
            </a:r>
            <a:r>
              <a:rPr lang="en-US" sz="2000" dirty="0">
                <a:latin typeface="OCR A Extended" panose="02010509020102010303" pitchFamily="50" charset="0"/>
              </a:rPr>
              <a:t>are targeted at small businesses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5400" b="1" cap="none" dirty="0" smtClean="0">
                <a:solidFill>
                  <a:prstClr val="white"/>
                </a:solidFill>
                <a:latin typeface="OCR A Extended" panose="02010509020102010303" pitchFamily="50" charset="0"/>
              </a:rPr>
              <a:t>FACTS !</a:t>
            </a:r>
            <a:endParaRPr lang="en-US" sz="5400" b="1" cap="none" dirty="0">
              <a:solidFill>
                <a:prstClr val="white"/>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a:t>
            </a:fld>
            <a:endParaRPr lang="en-US" sz="1799">
              <a:solidFill>
                <a:prstClr val="black">
                  <a:tint val="75000"/>
                </a:prstClr>
              </a:solidFill>
              <a:latin typeface="Gill Sans MT"/>
            </a:endParaRPr>
          </a:p>
        </p:txBody>
      </p:sp>
    </p:spTree>
    <p:extLst>
      <p:ext uri="{BB962C8B-B14F-4D97-AF65-F5344CB8AC3E}">
        <p14:creationId xmlns:p14="http://schemas.microsoft.com/office/powerpoint/2010/main" val="3047881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WHY DO WE NEED CYBERSECURITY</a:t>
            </a:r>
            <a:r>
              <a:rPr lang="en-US" sz="3600" b="1" dirty="0" smtClean="0">
                <a:solidFill>
                  <a:prstClr val="white"/>
                </a:solidFill>
                <a:latin typeface="OCR A Extended" panose="02010509020102010303" pitchFamily="50" charset="0"/>
              </a:rPr>
              <a:t>?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628800"/>
            <a:ext cx="12188825" cy="3528392"/>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In their most disruptive form, </a:t>
            </a:r>
            <a:r>
              <a:rPr lang="en-US" sz="2000" dirty="0" smtClean="0">
                <a:latin typeface="OCR A Extended" panose="02010509020102010303" pitchFamily="50" charset="0"/>
              </a:rPr>
              <a:t>cyber-attacks </a:t>
            </a:r>
            <a:r>
              <a:rPr lang="en-US" sz="2000" dirty="0">
                <a:latin typeface="OCR A Extended" panose="02010509020102010303" pitchFamily="50" charset="0"/>
              </a:rPr>
              <a:t>target the enterprise, government, military, or other infrastructural assets of a nation or its citizens. </a:t>
            </a:r>
          </a:p>
        </p:txBody>
      </p:sp>
    </p:spTree>
    <p:extLst>
      <p:ext uri="{BB962C8B-B14F-4D97-AF65-F5344CB8AC3E}">
        <p14:creationId xmlns:p14="http://schemas.microsoft.com/office/powerpoint/2010/main" val="24570242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4654253" cy="6164410"/>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FACTORS </a:t>
            </a:r>
            <a:r>
              <a:rPr lang="en-US" sz="3600" b="1" dirty="0">
                <a:solidFill>
                  <a:prstClr val="white"/>
                </a:solidFill>
                <a:latin typeface="OCR A Extended" panose="02010509020102010303" pitchFamily="50" charset="0"/>
              </a:rPr>
              <a:t>INFLUENCING CYBER-CRIME.</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61</a:t>
            </a:fld>
            <a:endParaRPr lang="en-US" sz="1799">
              <a:solidFill>
                <a:prstClr val="black">
                  <a:tint val="75000"/>
                </a:prstClr>
              </a:solidFill>
              <a:latin typeface="Gill Sans MT"/>
            </a:endParaRPr>
          </a:p>
        </p:txBody>
      </p:sp>
      <p:pic>
        <p:nvPicPr>
          <p:cNvPr id="8" name="Picture 7"/>
          <p:cNvPicPr>
            <a:picLocks noChangeAspect="1"/>
          </p:cNvPicPr>
          <p:nvPr/>
        </p:nvPicPr>
        <p:blipFill>
          <a:blip r:embed="rId2"/>
          <a:stretch>
            <a:fillRect/>
          </a:stretch>
        </p:blipFill>
        <p:spPr>
          <a:xfrm>
            <a:off x="4679847" y="1565014"/>
            <a:ext cx="5532112" cy="4541897"/>
          </a:xfrm>
          <a:prstGeom prst="rect">
            <a:avLst/>
          </a:prstGeom>
        </p:spPr>
      </p:pic>
    </p:spTree>
    <p:extLst>
      <p:ext uri="{BB962C8B-B14F-4D97-AF65-F5344CB8AC3E}">
        <p14:creationId xmlns:p14="http://schemas.microsoft.com/office/powerpoint/2010/main" val="6249361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FACTORS INFLUENCING CYBER-CRIME.</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628800"/>
            <a:ext cx="12188825" cy="3528392"/>
          </a:xfrm>
        </p:spPr>
        <p:txBody>
          <a:bodyPr>
            <a:normAutofit/>
          </a:bodyPr>
          <a:lstStyle/>
          <a:p>
            <a:pPr>
              <a:buFont typeface="Wingdings" panose="05000000000000000000" pitchFamily="2" charset="2"/>
              <a:buChar char="Ø"/>
            </a:pPr>
            <a:r>
              <a:rPr lang="en-US" sz="2000" dirty="0" smtClean="0">
                <a:latin typeface="OCR A Extended" panose="02010509020102010303" pitchFamily="50" charset="0"/>
              </a:rPr>
              <a:t>Cybercrime </a:t>
            </a:r>
            <a:r>
              <a:rPr lang="en-US" sz="2000" dirty="0">
                <a:latin typeface="OCR A Extended" panose="02010509020102010303" pitchFamily="50" charset="0"/>
              </a:rPr>
              <a:t>is a malevolence, which is growing with the increase in our reliance with computers in modern day to day life</a:t>
            </a:r>
            <a:r>
              <a:rPr lang="en-US" sz="2000" dirty="0" smtClean="0">
                <a:latin typeface="OCR A Extended" panose="02010509020102010303" pitchFamily="50" charset="0"/>
              </a:rPr>
              <a:t>.</a:t>
            </a:r>
          </a:p>
          <a:p>
            <a:pPr>
              <a:buFont typeface="Wingdings" panose="05000000000000000000" pitchFamily="2" charset="2"/>
              <a:buChar char="Ø"/>
            </a:pPr>
            <a:endParaRPr lang="en-US" sz="2000" dirty="0">
              <a:latin typeface="OCR A Extended" panose="02010509020102010303" pitchFamily="50" charset="0"/>
            </a:endParaRP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In </a:t>
            </a:r>
            <a:r>
              <a:rPr lang="en-US" sz="2000" dirty="0">
                <a:latin typeface="OCR A Extended" panose="02010509020102010303" pitchFamily="50" charset="0"/>
              </a:rPr>
              <a:t>our today’s life when anything from kitchen to nuclear power plants is being run by computers. That’s </a:t>
            </a:r>
            <a:r>
              <a:rPr lang="en-US" sz="2000" dirty="0" smtClean="0">
                <a:latin typeface="OCR A Extended" panose="02010509020102010303" pitchFamily="50" charset="0"/>
              </a:rPr>
              <a:t>why cybercrime </a:t>
            </a:r>
            <a:r>
              <a:rPr lang="en-US" sz="2000" dirty="0">
                <a:latin typeface="OCR A Extended" panose="02010509020102010303" pitchFamily="50" charset="0"/>
              </a:rPr>
              <a:t>has become so </a:t>
            </a:r>
            <a:r>
              <a:rPr lang="en-US" sz="2000" dirty="0" smtClean="0">
                <a:latin typeface="OCR A Extended" panose="02010509020102010303" pitchFamily="50" charset="0"/>
              </a:rPr>
              <a:t>common </a:t>
            </a:r>
            <a:r>
              <a:rPr lang="en-US" sz="2000" dirty="0">
                <a:latin typeface="OCR A Extended" panose="02010509020102010303" pitchFamily="50" charset="0"/>
              </a:rPr>
              <a:t>everywhere </a:t>
            </a:r>
            <a:r>
              <a:rPr lang="en-US" sz="2000" dirty="0" smtClean="0">
                <a:latin typeface="OCR A Extended" panose="02010509020102010303" pitchFamily="50" charset="0"/>
              </a:rPr>
              <a:t>in </a:t>
            </a:r>
            <a:r>
              <a:rPr lang="en-US" sz="2000" dirty="0">
                <a:latin typeface="OCR A Extended" panose="02010509020102010303" pitchFamily="50" charset="0"/>
              </a:rPr>
              <a:t>our </a:t>
            </a:r>
            <a:r>
              <a:rPr lang="en-US" sz="2000" dirty="0" smtClean="0">
                <a:latin typeface="OCR A Extended" panose="02010509020102010303" pitchFamily="50" charset="0"/>
              </a:rPr>
              <a:t>life.</a:t>
            </a:r>
            <a:endParaRPr lang="en-US" sz="2000" dirty="0">
              <a:latin typeface="OCR A Extended" panose="02010509020102010303" pitchFamily="50" charset="0"/>
            </a:endParaRPr>
          </a:p>
        </p:txBody>
      </p:sp>
    </p:spTree>
    <p:extLst>
      <p:ext uri="{BB962C8B-B14F-4D97-AF65-F5344CB8AC3E}">
        <p14:creationId xmlns:p14="http://schemas.microsoft.com/office/powerpoint/2010/main" val="31811096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FACTORS INFLUENCING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628800"/>
            <a:ext cx="12188825" cy="3528392"/>
          </a:xfrm>
        </p:spPr>
        <p:txBody>
          <a:bodyPr>
            <a:normAutofit/>
          </a:bodyPr>
          <a:lstStyle/>
          <a:p>
            <a:pPr marL="0" indent="0">
              <a:buNone/>
            </a:pPr>
            <a:r>
              <a:rPr lang="en-US" sz="2000" dirty="0" smtClean="0">
                <a:latin typeface="OCR A Extended" panose="02010509020102010303" pitchFamily="50" charset="0"/>
              </a:rPr>
              <a:t>Cybercrime is influenced by various factors such as:</a:t>
            </a:r>
          </a:p>
          <a:p>
            <a:pPr marL="0" indent="0">
              <a:buNone/>
            </a:pPr>
            <a:endParaRPr lang="en-US" sz="2000" dirty="0" smtClean="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Cybercriminals adapting  diversity</a:t>
            </a:r>
            <a:r>
              <a:rPr lang="en-US" sz="1800" b="1" dirty="0" smtClean="0">
                <a:latin typeface="OCR A Extended" panose="02010509020102010303" pitchFamily="50" charset="0"/>
              </a:rPr>
              <a:t>.</a:t>
            </a:r>
            <a:endParaRPr lang="en-US" sz="1800" b="1"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Pushing threats to the supply chain</a:t>
            </a:r>
            <a:r>
              <a:rPr lang="en-US" sz="1800" b="1" dirty="0" smtClean="0">
                <a:latin typeface="OCR A Extended" panose="02010509020102010303" pitchFamily="50" charset="0"/>
              </a:rPr>
              <a:t>.</a:t>
            </a:r>
          </a:p>
          <a:p>
            <a:pPr lvl="1">
              <a:buFont typeface="Wingdings" panose="05000000000000000000" pitchFamily="2" charset="2"/>
              <a:buChar char="Ø"/>
            </a:pPr>
            <a:r>
              <a:rPr lang="en-US" sz="1800" b="1" dirty="0">
                <a:latin typeface="OCR A Extended" panose="02010509020102010303" pitchFamily="50" charset="0"/>
              </a:rPr>
              <a:t>Vulnerabilities demand costly solutions</a:t>
            </a:r>
            <a:r>
              <a:rPr lang="en-US" sz="1800" b="1" dirty="0" smtClean="0">
                <a:latin typeface="OCR A Extended" panose="02010509020102010303" pitchFamily="50" charset="0"/>
              </a:rPr>
              <a:t>.</a:t>
            </a:r>
            <a:endParaRPr lang="en-US" sz="1800" b="1"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Compromising geopolitics</a:t>
            </a:r>
            <a:r>
              <a:rPr lang="en-US" sz="1800" b="1" dirty="0" smtClean="0">
                <a:latin typeface="OCR A Extended" panose="02010509020102010303" pitchFamily="50" charset="0"/>
              </a:rPr>
              <a:t>.</a:t>
            </a:r>
            <a:endParaRPr lang="en-US" sz="1800" b="1"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Hybrid motives.</a:t>
            </a:r>
          </a:p>
          <a:p>
            <a:pPr marL="0" indent="0">
              <a:buNone/>
            </a:pPr>
            <a:endParaRPr lang="en-US" sz="2000" dirty="0">
              <a:latin typeface="OCR A Extended" panose="02010509020102010303" pitchFamily="50" charset="0"/>
            </a:endParaRPr>
          </a:p>
        </p:txBody>
      </p:sp>
    </p:spTree>
    <p:extLst>
      <p:ext uri="{BB962C8B-B14F-4D97-AF65-F5344CB8AC3E}">
        <p14:creationId xmlns:p14="http://schemas.microsoft.com/office/powerpoint/2010/main" val="11013243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FACTORS INFLUENCING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628800"/>
            <a:ext cx="12188824" cy="4032448"/>
          </a:xfrm>
        </p:spPr>
        <p:txBody>
          <a:bodyPr>
            <a:normAutofit/>
          </a:bodyPr>
          <a:lstStyle/>
          <a:p>
            <a:pPr marL="0" indent="0">
              <a:buNone/>
            </a:pPr>
            <a:r>
              <a:rPr lang="en-US" sz="2000" dirty="0" smtClean="0">
                <a:latin typeface="OCR A Extended" panose="02010509020102010303" pitchFamily="50" charset="0"/>
              </a:rPr>
              <a:t>Cybercrime is influenced by various factors such as:</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b="1" dirty="0">
                <a:latin typeface="OCR A Extended" panose="02010509020102010303" pitchFamily="50" charset="0"/>
              </a:rPr>
              <a:t>Cybercriminals adapting  diversity.</a:t>
            </a:r>
          </a:p>
          <a:p>
            <a:pPr lvl="1">
              <a:buFont typeface="Wingdings" panose="05000000000000000000" pitchFamily="2" charset="2"/>
              <a:buChar char="Ø"/>
            </a:pPr>
            <a:r>
              <a:rPr lang="en-US" sz="1800" dirty="0" smtClean="0">
                <a:latin typeface="OCR A Extended" panose="02010509020102010303" pitchFamily="50" charset="0"/>
              </a:rPr>
              <a:t>Criminals </a:t>
            </a:r>
            <a:r>
              <a:rPr lang="en-US" sz="1800" dirty="0">
                <a:latin typeface="OCR A Extended" panose="02010509020102010303" pitchFamily="50" charset="0"/>
              </a:rPr>
              <a:t>working in groups or operating as legit start-ups.</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b="1" dirty="0">
                <a:latin typeface="OCR A Extended" panose="02010509020102010303" pitchFamily="50" charset="0"/>
              </a:rPr>
              <a:t>Pushing threats to the supply chain.</a:t>
            </a:r>
          </a:p>
          <a:p>
            <a:pPr lvl="1">
              <a:buFont typeface="Wingdings" panose="05000000000000000000" pitchFamily="2" charset="2"/>
              <a:buChar char="Ø"/>
            </a:pPr>
            <a:r>
              <a:rPr lang="en-US" sz="1800" dirty="0" smtClean="0">
                <a:latin typeface="OCR A Extended" panose="02010509020102010303" pitchFamily="50" charset="0"/>
              </a:rPr>
              <a:t>Targeting </a:t>
            </a:r>
            <a:r>
              <a:rPr lang="en-US" sz="1800" dirty="0">
                <a:latin typeface="OCR A Extended" panose="02010509020102010303" pitchFamily="50" charset="0"/>
              </a:rPr>
              <a:t>third party providers on the supply chain</a:t>
            </a:r>
            <a:r>
              <a:rPr lang="en-US" sz="18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355267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FACTORS INFLUENCING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4"/>
            <a:ext cx="12188824" cy="4608512"/>
          </a:xfrm>
        </p:spPr>
        <p:txBody>
          <a:bodyPr>
            <a:normAutofit/>
          </a:bodyPr>
          <a:lstStyle/>
          <a:p>
            <a:pPr marL="0" indent="0">
              <a:buNone/>
            </a:pPr>
            <a:r>
              <a:rPr lang="en-US" sz="2000" dirty="0" smtClean="0">
                <a:latin typeface="OCR A Extended" panose="02010509020102010303" pitchFamily="50" charset="0"/>
              </a:rPr>
              <a:t>Cybercrime is influenced by various factors such as:</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b="1" dirty="0">
                <a:latin typeface="OCR A Extended" panose="02010509020102010303" pitchFamily="50" charset="0"/>
              </a:rPr>
              <a:t>Vulnerabilities demand costly solutions.</a:t>
            </a:r>
          </a:p>
          <a:p>
            <a:pPr lvl="1">
              <a:buFont typeface="Wingdings" panose="05000000000000000000" pitchFamily="2" charset="2"/>
              <a:buChar char="Ø"/>
            </a:pPr>
            <a:r>
              <a:rPr lang="en-US" sz="1800" dirty="0">
                <a:latin typeface="OCR A Extended" panose="02010509020102010303" pitchFamily="50" charset="0"/>
              </a:rPr>
              <a:t>License upgrades or solutions maybe “expensive”.</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b="1" dirty="0">
                <a:latin typeface="OCR A Extended" panose="02010509020102010303" pitchFamily="50" charset="0"/>
              </a:rPr>
              <a:t>Compromising geopolitics.</a:t>
            </a:r>
          </a:p>
          <a:p>
            <a:pPr lvl="1">
              <a:buFont typeface="Wingdings" panose="05000000000000000000" pitchFamily="2" charset="2"/>
              <a:buChar char="Ø"/>
            </a:pPr>
            <a:r>
              <a:rPr lang="en-US" sz="1800" dirty="0">
                <a:latin typeface="OCR A Extended" panose="02010509020102010303" pitchFamily="50" charset="0"/>
              </a:rPr>
              <a:t>Laws on different jurisdiction may be vary.</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b="1" dirty="0">
                <a:latin typeface="OCR A Extended" panose="02010509020102010303" pitchFamily="50" charset="0"/>
              </a:rPr>
              <a:t>Hybrid motives.</a:t>
            </a:r>
          </a:p>
          <a:p>
            <a:pPr lvl="1">
              <a:buFont typeface="Wingdings" panose="05000000000000000000" pitchFamily="2" charset="2"/>
              <a:buChar char="Ø"/>
            </a:pPr>
            <a:r>
              <a:rPr lang="en-US" sz="1800" dirty="0">
                <a:latin typeface="OCR A Extended" panose="02010509020102010303" pitchFamily="50" charset="0"/>
              </a:rPr>
              <a:t>Insider threats</a:t>
            </a:r>
            <a:r>
              <a:rPr lang="en-US" sz="18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38735443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FACTORS INFLUENCING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852936"/>
            <a:ext cx="12188824" cy="720080"/>
          </a:xfrm>
        </p:spPr>
        <p:txBody>
          <a:bodyPr>
            <a:normAutofit/>
          </a:bodyPr>
          <a:lstStyle/>
          <a:p>
            <a:pPr marL="0" indent="0">
              <a:buNone/>
            </a:pPr>
            <a:r>
              <a:rPr lang="en-US" sz="2000" dirty="0" smtClean="0">
                <a:latin typeface="OCR A Extended" panose="02010509020102010303" pitchFamily="50" charset="0"/>
              </a:rPr>
              <a:t>Cyber criminals take advantage of these factors to target an organization.</a:t>
            </a:r>
            <a:endParaRPr lang="en-US" sz="2000" dirty="0">
              <a:latin typeface="OCR A Extended" panose="02010509020102010303" pitchFamily="50" charset="0"/>
            </a:endParaRPr>
          </a:p>
        </p:txBody>
      </p:sp>
    </p:spTree>
    <p:extLst>
      <p:ext uri="{BB962C8B-B14F-4D97-AF65-F5344CB8AC3E}">
        <p14:creationId xmlns:p14="http://schemas.microsoft.com/office/powerpoint/2010/main" val="2033543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7868" y="0"/>
            <a:ext cx="9743949" cy="6108859"/>
          </a:xfrm>
          <a:solidFill>
            <a:schemeClr val="accent2">
              <a:lumMod val="50000"/>
            </a:schemeClr>
          </a:solidFill>
        </p:spPr>
        <p:txBody>
          <a:bodyPr>
            <a:normAutofit/>
          </a:bodyPr>
          <a:lstStyle/>
          <a:p>
            <a:pPr algn="ct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
            </a:r>
            <a:br>
              <a:rPr lang="en-US" sz="3600" b="1" dirty="0" smtClean="0">
                <a:solidFill>
                  <a:prstClr val="white"/>
                </a:solidFill>
                <a:latin typeface="OCR A Extended" panose="02010509020102010303" pitchFamily="50" charset="0"/>
              </a:rPr>
            </a:br>
            <a:r>
              <a:rPr lang="en-US" sz="3600" b="1" dirty="0">
                <a:solidFill>
                  <a:prstClr val="white"/>
                </a:solidFill>
                <a:latin typeface="OCR A Extended" panose="02010509020102010303" pitchFamily="50" charset="0"/>
              </a:rPr>
              <a:t/>
            </a:r>
            <a:br>
              <a:rPr lang="en-US" sz="3600" b="1" dirty="0">
                <a:solidFill>
                  <a:prstClr val="white"/>
                </a:solidFill>
                <a:latin typeface="OCR A Extended" panose="02010509020102010303" pitchFamily="50" charset="0"/>
              </a:rPr>
            </a:br>
            <a:r>
              <a:rPr lang="en-US" sz="3600" b="1" dirty="0" smtClean="0">
                <a:solidFill>
                  <a:prstClr val="white"/>
                </a:solidFill>
                <a:latin typeface="OCR A Extended" panose="02010509020102010303" pitchFamily="50" charset="0"/>
              </a:rPr>
              <a:t>THE </a:t>
            </a:r>
            <a:r>
              <a:rPr lang="en-US" sz="3600" b="1" dirty="0">
                <a:solidFill>
                  <a:prstClr val="white"/>
                </a:solidFill>
                <a:latin typeface="OCR A Extended" panose="02010509020102010303" pitchFamily="50" charset="0"/>
              </a:rPr>
              <a:t>IMPACT OF CYBERCRIME</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67</a:t>
            </a:fld>
            <a:endParaRPr lang="en-US" sz="1799">
              <a:solidFill>
                <a:prstClr val="black">
                  <a:tint val="75000"/>
                </a:prstClr>
              </a:solidFill>
              <a:latin typeface="Gill Sans MT"/>
            </a:endParaRPr>
          </a:p>
        </p:txBody>
      </p:sp>
      <p:pic>
        <p:nvPicPr>
          <p:cNvPr id="6" name="Picture 5"/>
          <p:cNvPicPr>
            <a:picLocks noChangeAspect="1"/>
          </p:cNvPicPr>
          <p:nvPr/>
        </p:nvPicPr>
        <p:blipFill>
          <a:blip r:embed="rId2"/>
          <a:stretch>
            <a:fillRect/>
          </a:stretch>
        </p:blipFill>
        <p:spPr>
          <a:xfrm>
            <a:off x="2854052" y="2492896"/>
            <a:ext cx="6394363" cy="3083611"/>
          </a:xfrm>
          <a:prstGeom prst="rect">
            <a:avLst/>
          </a:prstGeom>
        </p:spPr>
      </p:pic>
    </p:spTree>
    <p:extLst>
      <p:ext uri="{BB962C8B-B14F-4D97-AF65-F5344CB8AC3E}">
        <p14:creationId xmlns:p14="http://schemas.microsoft.com/office/powerpoint/2010/main" val="9164845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132856"/>
            <a:ext cx="12188824" cy="2160240"/>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It is difficult to accurately assess the actual impact of cybercrime</a:t>
            </a:r>
            <a:r>
              <a:rPr lang="en-US" sz="2000" dirty="0" smtClean="0">
                <a:latin typeface="OCR A Extended" panose="02010509020102010303" pitchFamily="50" charset="0"/>
              </a:rPr>
              <a:t>.</a:t>
            </a:r>
          </a:p>
          <a:p>
            <a:pPr marL="0" indent="0">
              <a:buNone/>
            </a:pPr>
            <a:r>
              <a:rPr lang="en-US" sz="2000" dirty="0" smtClean="0">
                <a:latin typeface="OCR A Extended" panose="02010509020102010303" pitchFamily="50" charset="0"/>
              </a:rPr>
              <a:t> </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The impact of cybercrime can be devastating due to the high risk of data loss and financial impact.</a:t>
            </a:r>
          </a:p>
          <a:p>
            <a:pPr>
              <a:buFont typeface="Wingdings" panose="05000000000000000000" pitchFamily="2" charset="2"/>
              <a:buChar char="Ø"/>
            </a:pPr>
            <a:endParaRPr lang="en-US" sz="2000" dirty="0">
              <a:latin typeface="OCR A Extended" panose="02010509020102010303" pitchFamily="50" charset="0"/>
            </a:endParaRPr>
          </a:p>
        </p:txBody>
      </p:sp>
    </p:spTree>
    <p:extLst>
      <p:ext uri="{BB962C8B-B14F-4D97-AF65-F5344CB8AC3E}">
        <p14:creationId xmlns:p14="http://schemas.microsoft.com/office/powerpoint/2010/main" val="11174446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69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556792"/>
            <a:ext cx="12188824" cy="3456384"/>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The effects of cybercrime can be classified into the following three categories:</a:t>
            </a:r>
          </a:p>
          <a:p>
            <a:pPr lvl="1">
              <a:buFont typeface="Wingdings" panose="05000000000000000000" pitchFamily="2" charset="2"/>
              <a:buChar char="Ø"/>
            </a:pPr>
            <a:r>
              <a:rPr lang="en-US" sz="1800" dirty="0">
                <a:latin typeface="OCR A Extended" panose="02010509020102010303" pitchFamily="50" charset="0"/>
              </a:rPr>
              <a:t>For Individuals</a:t>
            </a:r>
          </a:p>
          <a:p>
            <a:pPr lvl="1">
              <a:buFont typeface="Wingdings" panose="05000000000000000000" pitchFamily="2" charset="2"/>
              <a:buChar char="Ø"/>
            </a:pPr>
            <a:r>
              <a:rPr lang="en-US" sz="1800" dirty="0">
                <a:latin typeface="OCR A Extended" panose="02010509020102010303" pitchFamily="50" charset="0"/>
              </a:rPr>
              <a:t>For Businesses</a:t>
            </a:r>
          </a:p>
          <a:p>
            <a:pPr lvl="1">
              <a:buFont typeface="Wingdings" panose="05000000000000000000" pitchFamily="2" charset="2"/>
              <a:buChar char="Ø"/>
            </a:pPr>
            <a:r>
              <a:rPr lang="en-US" sz="1800" dirty="0">
                <a:latin typeface="OCR A Extended" panose="02010509020102010303" pitchFamily="50" charset="0"/>
              </a:rPr>
              <a:t>For Government</a:t>
            </a:r>
          </a:p>
          <a:p>
            <a:pPr>
              <a:buFont typeface="Wingdings" panose="05000000000000000000" pitchFamily="2" charset="2"/>
              <a:buChar char="Ø"/>
            </a:pPr>
            <a:endParaRPr lang="en-US" sz="2000" dirty="0">
              <a:latin typeface="OCR A Extended" panose="02010509020102010303" pitchFamily="50" charset="0"/>
            </a:endParaRPr>
          </a:p>
        </p:txBody>
      </p:sp>
    </p:spTree>
    <p:extLst>
      <p:ext uri="{BB962C8B-B14F-4D97-AF65-F5344CB8AC3E}">
        <p14:creationId xmlns:p14="http://schemas.microsoft.com/office/powerpoint/2010/main" val="1098237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56792"/>
            <a:ext cx="12188824" cy="4536503"/>
          </a:xfrm>
        </p:spPr>
        <p:txBody>
          <a:bodyPr>
            <a:normAutofit/>
          </a:bodyPr>
          <a:lstStyle/>
          <a:p>
            <a:pPr lvl="0"/>
            <a:r>
              <a:rPr lang="en-US" sz="2000" dirty="0">
                <a:latin typeface="OCR A Extended" panose="02010509020102010303" pitchFamily="50" charset="0"/>
              </a:rPr>
              <a:t>Cyber security is the mission focused and risk optimized governance of information, which maximizes </a:t>
            </a:r>
            <a:r>
              <a:rPr lang="en-US" sz="2000" b="1" dirty="0">
                <a:latin typeface="OCR A Extended" panose="02010509020102010303" pitchFamily="50" charset="0"/>
              </a:rPr>
              <a:t>confidentiality, integrity and availability </a:t>
            </a:r>
            <a:r>
              <a:rPr lang="en-US" sz="2000" dirty="0">
                <a:latin typeface="OCR A Extended" panose="02010509020102010303" pitchFamily="50" charset="0"/>
              </a:rPr>
              <a:t>using a balanced mix of </a:t>
            </a:r>
            <a:r>
              <a:rPr lang="en-US" sz="2000" b="1" dirty="0">
                <a:latin typeface="OCR A Extended" panose="02010509020102010303" pitchFamily="50" charset="0"/>
              </a:rPr>
              <a:t>people, policy and technology </a:t>
            </a:r>
            <a:r>
              <a:rPr lang="en-US" sz="2000" dirty="0">
                <a:latin typeface="OCR A Extended" panose="02010509020102010303" pitchFamily="50" charset="0"/>
              </a:rPr>
              <a:t>while perennially improving over time</a:t>
            </a:r>
            <a:r>
              <a:rPr lang="en-US" sz="2000" dirty="0" smtClean="0">
                <a:latin typeface="OCR A Extended" panose="02010509020102010303" pitchFamily="50" charset="0"/>
              </a:rPr>
              <a:t>.</a:t>
            </a:r>
          </a:p>
          <a:p>
            <a:pPr lvl="0"/>
            <a:endParaRPr lang="en-US" sz="2000" dirty="0">
              <a:latin typeface="OCR A Extended" panose="02010509020102010303" pitchFamily="50" charset="0"/>
            </a:endParaRPr>
          </a:p>
          <a:p>
            <a:pPr lvl="0"/>
            <a:endParaRPr lang="en-US" sz="2000" dirty="0" smtClean="0">
              <a:latin typeface="OCR A Extended" panose="02010509020102010303" pitchFamily="50" charset="0"/>
            </a:endParaRPr>
          </a:p>
          <a:p>
            <a:pPr marL="0" lvl="0" indent="0">
              <a:buNone/>
            </a:pPr>
            <a:endParaRPr lang="en-US" sz="2000" i="1" dirty="0" smtClean="0">
              <a:latin typeface="OCR A Extended" panose="02010509020102010303" pitchFamily="50" charset="0"/>
            </a:endParaRPr>
          </a:p>
          <a:p>
            <a:pPr marL="0" lvl="0" indent="0">
              <a:buNone/>
            </a:pPr>
            <a:endParaRPr lang="en-US" sz="2000" i="1" dirty="0" smtClean="0">
              <a:latin typeface="OCR A Extended" panose="02010509020102010303" pitchFamily="50" charset="0"/>
            </a:endParaRPr>
          </a:p>
          <a:p>
            <a:pPr marL="0" lvl="0" indent="0">
              <a:buNone/>
            </a:pPr>
            <a:r>
              <a:rPr lang="en-US" sz="2000" i="1" dirty="0" smtClean="0">
                <a:latin typeface="OCR A Extended" panose="02010509020102010303" pitchFamily="50" charset="0"/>
              </a:rPr>
              <a:t>"</a:t>
            </a:r>
            <a:r>
              <a:rPr lang="en-US" sz="2000" i="1" dirty="0">
                <a:latin typeface="OCR A Extended" panose="02010509020102010303" pitchFamily="50" charset="0"/>
              </a:rPr>
              <a:t>Cybersecurity is much more than an IT topic</a:t>
            </a:r>
            <a:r>
              <a:rPr lang="en-US" sz="2000" i="1" dirty="0" smtClean="0">
                <a:latin typeface="OCR A Extended" panose="02010509020102010303" pitchFamily="50" charset="0"/>
              </a:rPr>
              <a:t>.” Stephane </a:t>
            </a:r>
            <a:r>
              <a:rPr lang="en-US" sz="2000" i="1" dirty="0" err="1">
                <a:latin typeface="OCR A Extended" panose="02010509020102010303" pitchFamily="50" charset="0"/>
              </a:rPr>
              <a:t>Nappo</a:t>
            </a:r>
            <a:endParaRPr lang="en-US" sz="2000" i="1" dirty="0">
              <a:latin typeface="OCR A Extended" panose="02010509020102010303" pitchFamily="50" charset="0"/>
            </a:endParaRPr>
          </a:p>
          <a:p>
            <a:pPr lvl="0"/>
            <a:endParaRPr lang="en-US" sz="2000" dirty="0">
              <a:latin typeface="OCR A Extended" panose="02010509020102010303" pitchFamily="50" charset="0"/>
            </a:endParaRP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WHAT IS CYBERSECURITY?</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a:t>
            </a:fld>
            <a:endParaRPr lang="en-US" sz="1799">
              <a:solidFill>
                <a:prstClr val="black">
                  <a:tint val="75000"/>
                </a:prstClr>
              </a:solidFill>
              <a:latin typeface="Gill Sans MT"/>
            </a:endParaRPr>
          </a:p>
        </p:txBody>
      </p:sp>
    </p:spTree>
    <p:extLst>
      <p:ext uri="{BB962C8B-B14F-4D97-AF65-F5344CB8AC3E}">
        <p14:creationId xmlns:p14="http://schemas.microsoft.com/office/powerpoint/2010/main" val="22049229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556792"/>
            <a:ext cx="12188825" cy="4536504"/>
          </a:xfrm>
        </p:spPr>
        <p:txBody>
          <a:bodyPr>
            <a:normAutofit/>
          </a:bodyPr>
          <a:lstStyle/>
          <a:p>
            <a:pPr marL="0" indent="0">
              <a:buNone/>
            </a:pPr>
            <a:r>
              <a:rPr lang="en-US" sz="2000" b="1" dirty="0">
                <a:latin typeface="OCR A Extended" panose="02010509020102010303" pitchFamily="50" charset="0"/>
              </a:rPr>
              <a:t>For </a:t>
            </a:r>
            <a:r>
              <a:rPr lang="en-US" sz="2000" b="1" dirty="0" smtClean="0">
                <a:latin typeface="OCR A Extended" panose="02010509020102010303" pitchFamily="50" charset="0"/>
              </a:rPr>
              <a:t>Individuals</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The impact of cybercrime can be mostly seen on individuals. There can be issues like data breaches, identity theft, or trafficking to malicious sites, etc. with the devices</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27303034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556792"/>
            <a:ext cx="12188825" cy="4536504"/>
          </a:xfrm>
        </p:spPr>
        <p:txBody>
          <a:bodyPr>
            <a:normAutofit/>
          </a:bodyPr>
          <a:lstStyle/>
          <a:p>
            <a:pPr marL="0" indent="0">
              <a:buNone/>
            </a:pPr>
            <a:r>
              <a:rPr lang="en-US" sz="2000" b="1" dirty="0">
                <a:latin typeface="OCR A Extended" panose="02010509020102010303" pitchFamily="50" charset="0"/>
              </a:rPr>
              <a:t>For Individuals</a:t>
            </a: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One may see suspicious charges on credit cards and loose access to their financial accounts. Additionally, cybercriminals may misuse data stored on devices for harassment and blackmailing. </a:t>
            </a:r>
          </a:p>
        </p:txBody>
      </p:sp>
    </p:spTree>
    <p:extLst>
      <p:ext uri="{BB962C8B-B14F-4D97-AF65-F5344CB8AC3E}">
        <p14:creationId xmlns:p14="http://schemas.microsoft.com/office/powerpoint/2010/main" val="17940218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556792"/>
            <a:ext cx="12188824" cy="4536504"/>
          </a:xfrm>
        </p:spPr>
        <p:txBody>
          <a:bodyPr>
            <a:normAutofit/>
          </a:bodyPr>
          <a:lstStyle/>
          <a:p>
            <a:pPr marL="0" indent="0">
              <a:buNone/>
            </a:pPr>
            <a:r>
              <a:rPr lang="en-US" sz="2000" b="1" dirty="0">
                <a:latin typeface="OCR A Extended" panose="02010509020102010303" pitchFamily="50" charset="0"/>
              </a:rPr>
              <a:t>For </a:t>
            </a:r>
            <a:r>
              <a:rPr lang="en-US" sz="2000" b="1" dirty="0" smtClean="0">
                <a:latin typeface="OCR A Extended" panose="02010509020102010303" pitchFamily="50" charset="0"/>
              </a:rPr>
              <a:t>Businesses</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Businesses may suffer from sensitive data loss, financial loss, or brand damage, etc. It can directly affect the value of a company, the share price, and can also cause loss of reputation, customers, etc</a:t>
            </a:r>
            <a:r>
              <a:rPr lang="en-US" sz="2000" dirty="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39806381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556792"/>
            <a:ext cx="12188824" cy="4536504"/>
          </a:xfrm>
        </p:spPr>
        <p:txBody>
          <a:bodyPr>
            <a:normAutofit/>
          </a:bodyPr>
          <a:lstStyle/>
          <a:p>
            <a:pPr marL="0" indent="0">
              <a:buNone/>
            </a:pPr>
            <a:r>
              <a:rPr lang="en-US" sz="2000" b="1" dirty="0">
                <a:latin typeface="OCR A Extended" panose="02010509020102010303" pitchFamily="50" charset="0"/>
              </a:rPr>
              <a:t>For Businesses</a:t>
            </a:r>
          </a:p>
          <a:p>
            <a:pPr marL="0" indent="0">
              <a:buNone/>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If companies fail to protect customer data, they will also have to pay fines and penalties. In addition, a cybercriminal may secretly sell the company's sensitive data to other companies. </a:t>
            </a:r>
          </a:p>
          <a:p>
            <a:pPr marL="0" indent="0">
              <a:buNone/>
            </a:pPr>
            <a:endParaRPr lang="en-US" sz="2000" b="1" dirty="0">
              <a:latin typeface="OCR A Extended" panose="02010509020102010303" pitchFamily="50" charset="0"/>
            </a:endParaRPr>
          </a:p>
        </p:txBody>
      </p:sp>
    </p:spTree>
    <p:extLst>
      <p:ext uri="{BB962C8B-B14F-4D97-AF65-F5344CB8AC3E}">
        <p14:creationId xmlns:p14="http://schemas.microsoft.com/office/powerpoint/2010/main" val="15052891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THE IMPACT OF </a:t>
            </a:r>
            <a:r>
              <a:rPr lang="en-US" sz="3600" b="1" dirty="0" smtClean="0">
                <a:solidFill>
                  <a:prstClr val="white"/>
                </a:solidFill>
                <a:latin typeface="OCR A Extended" panose="02010509020102010303" pitchFamily="50" charset="0"/>
              </a:rPr>
              <a:t>CYBERCRIME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348880"/>
            <a:ext cx="12188825" cy="2016224"/>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Cyber-security researchers have identified </a:t>
            </a:r>
            <a:r>
              <a:rPr lang="en-US" sz="2000" dirty="0" smtClean="0">
                <a:latin typeface="OCR A Extended" panose="02010509020102010303" pitchFamily="50" charset="0"/>
              </a:rPr>
              <a:t>different </a:t>
            </a:r>
            <a:r>
              <a:rPr lang="en-US" sz="2000" dirty="0">
                <a:latin typeface="OCR A Extended" panose="02010509020102010303" pitchFamily="50" charset="0"/>
              </a:rPr>
              <a:t>ways in which cyber-attacks can have a negative impact on individuals, businesses and even nations, ranging from threats to life, causing depression, regulatory fines or disrupting daily activities</a:t>
            </a:r>
          </a:p>
        </p:txBody>
      </p:sp>
    </p:spTree>
    <p:extLst>
      <p:ext uri="{BB962C8B-B14F-4D97-AF65-F5344CB8AC3E}">
        <p14:creationId xmlns:p14="http://schemas.microsoft.com/office/powerpoint/2010/main" val="32775355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5950397" cy="6164410"/>
          </a:xfrm>
          <a:solidFill>
            <a:schemeClr val="accent2">
              <a:lumMod val="50000"/>
            </a:schemeClr>
          </a:solidFill>
        </p:spPr>
        <p:txBody>
          <a:bodyPr>
            <a:normAutofit/>
          </a:bodyPr>
          <a:lstStyle/>
          <a:p>
            <a:pPr algn="ct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
            </a:r>
            <a:br>
              <a:rPr lang="en-US" b="1" dirty="0" smtClean="0">
                <a:solidFill>
                  <a:schemeClr val="bg1"/>
                </a:solidFill>
                <a:latin typeface="OCR A Extended" panose="02010509020102010303" pitchFamily="50" charset="0"/>
              </a:rPr>
            </a:br>
            <a:r>
              <a:rPr lang="en-US" b="1" dirty="0">
                <a:solidFill>
                  <a:schemeClr val="bg1"/>
                </a:solidFill>
                <a:latin typeface="OCR A Extended" panose="02010509020102010303" pitchFamily="50" charset="0"/>
              </a:rPr>
              <a:t/>
            </a:r>
            <a:br>
              <a:rPr lang="en-US" b="1" dirty="0">
                <a:solidFill>
                  <a:schemeClr val="bg1"/>
                </a:solidFill>
                <a:latin typeface="OCR A Extended" panose="02010509020102010303" pitchFamily="50" charset="0"/>
              </a:rPr>
            </a:br>
            <a:r>
              <a:rPr lang="en-US" b="1" dirty="0" smtClean="0">
                <a:solidFill>
                  <a:schemeClr val="bg1"/>
                </a:solidFill>
                <a:latin typeface="OCR A Extended" panose="02010509020102010303" pitchFamily="50" charset="0"/>
              </a:rPr>
              <a:t>Types </a:t>
            </a:r>
            <a:r>
              <a:rPr lang="en-US" b="1" dirty="0">
                <a:solidFill>
                  <a:schemeClr val="bg1"/>
                </a:solidFill>
                <a:latin typeface="OCR A Extended" panose="02010509020102010303" pitchFamily="50" charset="0"/>
              </a:rPr>
              <a:t>of </a:t>
            </a:r>
            <a:r>
              <a:rPr lang="en-US" b="1" dirty="0" smtClean="0">
                <a:solidFill>
                  <a:schemeClr val="bg1"/>
                </a:solidFill>
                <a:latin typeface="OCR A Extended" panose="02010509020102010303" pitchFamily="50" charset="0"/>
              </a:rPr>
              <a:t>cyber-attacks</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5950395" y="5373216"/>
            <a:ext cx="6238430" cy="750298"/>
          </a:xfrm>
        </p:spPr>
        <p:txBody>
          <a:bodyPr>
            <a:normAutofit fontScale="70000" lnSpcReduction="20000"/>
          </a:bodyPr>
          <a:lstStyle/>
          <a:p>
            <a:pPr>
              <a:buFont typeface="Wingdings" panose="05000000000000000000" pitchFamily="2" charset="2"/>
              <a:buChar char="Ø"/>
            </a:pPr>
            <a:r>
              <a:rPr lang="en-US" sz="2000" dirty="0">
                <a:latin typeface="OCR A Extended" panose="02010509020102010303" pitchFamily="50" charset="0"/>
              </a:rPr>
              <a:t>Due to the dependency on digital things, the illegal computer activity is growing and changing like any type of crime.</a:t>
            </a:r>
          </a:p>
        </p:txBody>
      </p:sp>
      <p:pic>
        <p:nvPicPr>
          <p:cNvPr id="2" name="Picture 1"/>
          <p:cNvPicPr>
            <a:picLocks noChangeAspect="1"/>
          </p:cNvPicPr>
          <p:nvPr/>
        </p:nvPicPr>
        <p:blipFill>
          <a:blip r:embed="rId2"/>
          <a:stretch>
            <a:fillRect/>
          </a:stretch>
        </p:blipFill>
        <p:spPr>
          <a:xfrm>
            <a:off x="5950394" y="970020"/>
            <a:ext cx="6238431" cy="4403196"/>
          </a:xfrm>
          <a:prstGeom prst="rect">
            <a:avLst/>
          </a:prstGeom>
        </p:spPr>
      </p:pic>
    </p:spTree>
    <p:extLst>
      <p:ext uri="{BB962C8B-B14F-4D97-AF65-F5344CB8AC3E}">
        <p14:creationId xmlns:p14="http://schemas.microsoft.com/office/powerpoint/2010/main" val="24927000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2348880"/>
            <a:ext cx="12188825" cy="2016224"/>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There are many methods in which a </a:t>
            </a:r>
            <a:r>
              <a:rPr lang="en-US" sz="2000" dirty="0" smtClean="0">
                <a:latin typeface="OCR A Extended" panose="02010509020102010303" pitchFamily="50" charset="0"/>
              </a:rPr>
              <a:t>cyber-attacker </a:t>
            </a:r>
            <a:r>
              <a:rPr lang="en-US" sz="2000" dirty="0">
                <a:latin typeface="OCR A Extended" panose="02010509020102010303" pitchFamily="50" charset="0"/>
              </a:rPr>
              <a:t>can enter and exploit a system. Often, attacks are not technical at all, but rather an exploitation of how humans interact with the system in a flawed and vulnerable way. </a:t>
            </a:r>
          </a:p>
        </p:txBody>
      </p:sp>
    </p:spTree>
    <p:extLst>
      <p:ext uri="{BB962C8B-B14F-4D97-AF65-F5344CB8AC3E}">
        <p14:creationId xmlns:p14="http://schemas.microsoft.com/office/powerpoint/2010/main" val="26219657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484784"/>
            <a:ext cx="12188824" cy="4608512"/>
          </a:xfrm>
        </p:spPr>
        <p:txBody>
          <a:bodyPr numCol="2">
            <a:normAutofit fontScale="92500"/>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endParaRPr lang="en-US" sz="2000" dirty="0" smtClean="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Denial of service (</a:t>
            </a:r>
            <a:r>
              <a:rPr lang="en-US" sz="2000" dirty="0" err="1">
                <a:latin typeface="OCR A Extended" panose="02010509020102010303" pitchFamily="50" charset="0"/>
              </a:rPr>
              <a:t>DoS</a:t>
            </a:r>
            <a:r>
              <a:rPr lang="en-US" sz="2000" dirty="0">
                <a:latin typeface="OCR A Extended" panose="02010509020102010303" pitchFamily="50" charset="0"/>
              </a:rPr>
              <a:t>) attack</a:t>
            </a:r>
          </a:p>
          <a:p>
            <a:pPr>
              <a:buFont typeface="Wingdings" panose="05000000000000000000" pitchFamily="2" charset="2"/>
              <a:buChar char="Ø"/>
            </a:pPr>
            <a:r>
              <a:rPr lang="en-US" sz="2000" dirty="0" smtClean="0">
                <a:latin typeface="OCR A Extended" panose="02010509020102010303" pitchFamily="50" charset="0"/>
              </a:rPr>
              <a:t>Distributed </a:t>
            </a:r>
            <a:r>
              <a:rPr lang="en-US" sz="2000" dirty="0">
                <a:latin typeface="OCR A Extended" panose="02010509020102010303" pitchFamily="50" charset="0"/>
              </a:rPr>
              <a:t>denial of service (</a:t>
            </a:r>
            <a:r>
              <a:rPr lang="en-US" sz="2000" dirty="0" err="1">
                <a:latin typeface="OCR A Extended" panose="02010509020102010303" pitchFamily="50" charset="0"/>
              </a:rPr>
              <a:t>DDoS</a:t>
            </a:r>
            <a:r>
              <a:rPr lang="en-US" sz="2000" dirty="0">
                <a:latin typeface="OCR A Extended" panose="02010509020102010303" pitchFamily="50" charset="0"/>
              </a:rPr>
              <a:t>) </a:t>
            </a:r>
            <a:r>
              <a:rPr lang="en-US" sz="2000" dirty="0" smtClean="0">
                <a:latin typeface="OCR A Extended" panose="02010509020102010303" pitchFamily="50" charset="0"/>
              </a:rPr>
              <a:t>attack</a:t>
            </a:r>
          </a:p>
          <a:p>
            <a:pPr>
              <a:buFont typeface="Wingdings" panose="05000000000000000000" pitchFamily="2" charset="2"/>
              <a:buChar char="Ø"/>
            </a:pPr>
            <a:r>
              <a:rPr lang="en-US" sz="2000" dirty="0">
                <a:latin typeface="OCR A Extended" panose="02010509020102010303" pitchFamily="50" charset="0"/>
              </a:rPr>
              <a:t>Phishing </a:t>
            </a:r>
            <a:r>
              <a:rPr lang="en-US" sz="2000" dirty="0" smtClean="0">
                <a:latin typeface="OCR A Extended" panose="02010509020102010303" pitchFamily="50" charset="0"/>
              </a:rPr>
              <a:t>attack</a:t>
            </a:r>
          </a:p>
          <a:p>
            <a:pPr>
              <a:buFont typeface="Wingdings" panose="05000000000000000000" pitchFamily="2" charset="2"/>
              <a:buChar char="Ø"/>
            </a:pPr>
            <a:r>
              <a:rPr lang="en-US" sz="2000" dirty="0">
                <a:latin typeface="OCR A Extended" panose="02010509020102010303" pitchFamily="50" charset="0"/>
              </a:rPr>
              <a:t>Spear phishing </a:t>
            </a:r>
            <a:r>
              <a:rPr lang="en-US" sz="2000" dirty="0" smtClean="0">
                <a:latin typeface="OCR A Extended" panose="02010509020102010303" pitchFamily="50" charset="0"/>
              </a:rPr>
              <a:t>attack</a:t>
            </a:r>
          </a:p>
          <a:p>
            <a:pPr>
              <a:buFont typeface="Wingdings" panose="05000000000000000000" pitchFamily="2" charset="2"/>
              <a:buChar char="Ø"/>
            </a:pPr>
            <a:r>
              <a:rPr lang="en-US" sz="2000" dirty="0" smtClean="0">
                <a:latin typeface="OCR A Extended" panose="02010509020102010303" pitchFamily="50" charset="0"/>
              </a:rPr>
              <a:t>Malware</a:t>
            </a:r>
          </a:p>
          <a:p>
            <a:pPr>
              <a:buFont typeface="Wingdings" panose="05000000000000000000" pitchFamily="2" charset="2"/>
              <a:buChar char="Ø"/>
            </a:pPr>
            <a:endParaRPr lang="en-US" sz="2000" dirty="0" smtClean="0">
              <a:latin typeface="OCR A Extended" panose="02010509020102010303" pitchFamily="50" charset="0"/>
            </a:endParaRP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endParaRPr lang="en-US" sz="2000" dirty="0" smtClean="0">
              <a:latin typeface="OCR A Extended" panose="02010509020102010303" pitchFamily="50" charset="0"/>
            </a:endParaRPr>
          </a:p>
          <a:p>
            <a:pPr>
              <a:buFont typeface="Wingdings" panose="05000000000000000000" pitchFamily="2" charset="2"/>
              <a:buChar char="Ø"/>
            </a:pPr>
            <a:endParaRPr lang="en-US" sz="2000" dirty="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Man </a:t>
            </a:r>
            <a:r>
              <a:rPr lang="en-US" sz="2000" dirty="0">
                <a:latin typeface="OCR A Extended" panose="02010509020102010303" pitchFamily="50" charset="0"/>
              </a:rPr>
              <a:t>in the middle (</a:t>
            </a:r>
            <a:r>
              <a:rPr lang="en-US" sz="2000" dirty="0" err="1">
                <a:latin typeface="OCR A Extended" panose="02010509020102010303" pitchFamily="50" charset="0"/>
              </a:rPr>
              <a:t>MitM</a:t>
            </a:r>
            <a:r>
              <a:rPr lang="en-US" sz="2000" dirty="0">
                <a:latin typeface="OCR A Extended" panose="02010509020102010303" pitchFamily="50" charset="0"/>
              </a:rPr>
              <a:t>) </a:t>
            </a:r>
            <a:r>
              <a:rPr lang="en-US" sz="2000" dirty="0" smtClean="0">
                <a:latin typeface="OCR A Extended" panose="02010509020102010303" pitchFamily="50" charset="0"/>
              </a:rPr>
              <a:t>attack</a:t>
            </a:r>
          </a:p>
          <a:p>
            <a:pPr>
              <a:buFont typeface="Wingdings" panose="05000000000000000000" pitchFamily="2" charset="2"/>
              <a:buChar char="Ø"/>
            </a:pPr>
            <a:r>
              <a:rPr lang="en-US" sz="2000" dirty="0">
                <a:latin typeface="OCR A Extended" panose="02010509020102010303" pitchFamily="50" charset="0"/>
              </a:rPr>
              <a:t>Domain name system (DNS) </a:t>
            </a:r>
            <a:r>
              <a:rPr lang="en-US" sz="2000" dirty="0" smtClean="0">
                <a:latin typeface="OCR A Extended" panose="02010509020102010303" pitchFamily="50" charset="0"/>
              </a:rPr>
              <a:t>attack</a:t>
            </a:r>
          </a:p>
          <a:p>
            <a:pPr>
              <a:buFont typeface="Wingdings" panose="05000000000000000000" pitchFamily="2" charset="2"/>
              <a:buChar char="Ø"/>
            </a:pPr>
            <a:r>
              <a:rPr lang="en-US" sz="2000" dirty="0">
                <a:latin typeface="OCR A Extended" panose="02010509020102010303" pitchFamily="50" charset="0"/>
              </a:rPr>
              <a:t>Structured query language (SQL) </a:t>
            </a:r>
            <a:r>
              <a:rPr lang="en-US" sz="2000" dirty="0" smtClean="0">
                <a:latin typeface="OCR A Extended" panose="02010509020102010303" pitchFamily="50" charset="0"/>
              </a:rPr>
              <a:t>injection</a:t>
            </a:r>
          </a:p>
          <a:p>
            <a:pPr>
              <a:buFont typeface="Wingdings" panose="05000000000000000000" pitchFamily="2" charset="2"/>
              <a:buChar char="Ø"/>
            </a:pPr>
            <a:r>
              <a:rPr lang="en-US" sz="2000" dirty="0" smtClean="0">
                <a:latin typeface="OCR A Extended" panose="02010509020102010303" pitchFamily="50" charset="0"/>
              </a:rPr>
              <a:t>Brute force</a:t>
            </a:r>
          </a:p>
          <a:p>
            <a:pPr>
              <a:buFont typeface="Wingdings" panose="05000000000000000000" pitchFamily="2" charset="2"/>
              <a:buChar char="Ø"/>
            </a:pPr>
            <a:r>
              <a:rPr lang="en-US" sz="2000" dirty="0" smtClean="0">
                <a:latin typeface="OCR A Extended" panose="02010509020102010303" pitchFamily="50" charset="0"/>
              </a:rPr>
              <a:t>Social engineering</a:t>
            </a:r>
            <a:endParaRPr lang="en-US" sz="2000" dirty="0">
              <a:latin typeface="OCR A Extended" panose="02010509020102010303" pitchFamily="50" charset="0"/>
            </a:endParaRPr>
          </a:p>
          <a:p>
            <a:pPr>
              <a:buFont typeface="Wingdings" panose="05000000000000000000" pitchFamily="2" charset="2"/>
              <a:buChar char="Ø"/>
            </a:pPr>
            <a:endParaRPr lang="en-US" sz="2000" dirty="0">
              <a:latin typeface="OCR A Extended" panose="02010509020102010303" pitchFamily="50" charset="0"/>
            </a:endParaRPr>
          </a:p>
          <a:p>
            <a:pPr marL="0" indent="0">
              <a:buNone/>
            </a:pPr>
            <a:r>
              <a:rPr lang="en-US" sz="2000" dirty="0" smtClean="0">
                <a:latin typeface="OCR A Extended" panose="02010509020102010303" pitchFamily="50" charset="0"/>
              </a:rPr>
              <a:t>Let's </a:t>
            </a:r>
            <a:r>
              <a:rPr lang="en-US" sz="2000" dirty="0">
                <a:latin typeface="OCR A Extended" panose="02010509020102010303" pitchFamily="50" charset="0"/>
              </a:rPr>
              <a:t>examine these in greater depth.</a:t>
            </a:r>
          </a:p>
        </p:txBody>
      </p:sp>
    </p:spTree>
    <p:extLst>
      <p:ext uri="{BB962C8B-B14F-4D97-AF65-F5344CB8AC3E}">
        <p14:creationId xmlns:p14="http://schemas.microsoft.com/office/powerpoint/2010/main" val="9087202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smtClean="0">
                <a:latin typeface="OCR A Extended" panose="02010509020102010303" pitchFamily="50" charset="0"/>
              </a:rPr>
              <a:t>Denial </a:t>
            </a:r>
            <a:r>
              <a:rPr lang="en-US" sz="2000" b="1" dirty="0">
                <a:latin typeface="OCR A Extended" panose="02010509020102010303" pitchFamily="50" charset="0"/>
              </a:rPr>
              <a:t>of service (</a:t>
            </a:r>
            <a:r>
              <a:rPr lang="en-US" sz="2000" b="1" dirty="0" err="1">
                <a:latin typeface="OCR A Extended" panose="02010509020102010303" pitchFamily="50" charset="0"/>
              </a:rPr>
              <a:t>DoS</a:t>
            </a:r>
            <a:r>
              <a:rPr lang="en-US" sz="2000" b="1" dirty="0">
                <a:latin typeface="OCR A Extended" panose="02010509020102010303" pitchFamily="50" charset="0"/>
              </a:rPr>
              <a:t>) </a:t>
            </a:r>
            <a:r>
              <a:rPr lang="en-US" sz="2000" b="1" dirty="0" smtClean="0">
                <a:latin typeface="OCR A Extended" panose="02010509020102010303" pitchFamily="50" charset="0"/>
              </a:rPr>
              <a:t>attack</a:t>
            </a:r>
          </a:p>
          <a:p>
            <a:pPr marL="0" indent="0">
              <a:buNone/>
            </a:pPr>
            <a:endParaRPr lang="en-US" sz="1800" dirty="0">
              <a:latin typeface="OCR A Extended" panose="02010509020102010303" pitchFamily="50" charset="0"/>
            </a:endParaRPr>
          </a:p>
          <a:p>
            <a:pPr>
              <a:buFont typeface="Wingdings" panose="05000000000000000000" pitchFamily="2" charset="2"/>
              <a:buChar char="Ø"/>
            </a:pPr>
            <a:r>
              <a:rPr lang="en-US" sz="1800" dirty="0">
                <a:latin typeface="OCR A Extended" panose="02010509020102010303" pitchFamily="50" charset="0"/>
              </a:rPr>
              <a:t>A </a:t>
            </a:r>
            <a:r>
              <a:rPr lang="en-US" sz="1800" dirty="0" err="1">
                <a:latin typeface="OCR A Extended" panose="02010509020102010303" pitchFamily="50" charset="0"/>
              </a:rPr>
              <a:t>DoS</a:t>
            </a:r>
            <a:r>
              <a:rPr lang="en-US" sz="1800" dirty="0">
                <a:latin typeface="OCR A Extended" panose="02010509020102010303" pitchFamily="50" charset="0"/>
              </a:rPr>
              <a:t> attack is any type of attack that causes a complete or partial system outage</a:t>
            </a:r>
            <a:r>
              <a:rPr lang="en-US" sz="1800" dirty="0" smtClean="0">
                <a:latin typeface="OCR A Extended" panose="02010509020102010303" pitchFamily="50" charset="0"/>
              </a:rPr>
              <a:t>. </a:t>
            </a:r>
            <a:endParaRPr lang="en-US" sz="1800" dirty="0">
              <a:latin typeface="OCR A Extended" panose="02010509020102010303" pitchFamily="50" charset="0"/>
            </a:endParaRPr>
          </a:p>
          <a:p>
            <a:pPr>
              <a:buFont typeface="Wingdings" panose="05000000000000000000" pitchFamily="2" charset="2"/>
              <a:buChar char="Ø"/>
            </a:pPr>
            <a:r>
              <a:rPr lang="en-US" sz="1800" dirty="0">
                <a:latin typeface="OCR A Extended" panose="02010509020102010303" pitchFamily="50" charset="0"/>
              </a:rPr>
              <a:t>The means to perform a </a:t>
            </a:r>
            <a:r>
              <a:rPr lang="en-US" sz="1800" dirty="0" err="1">
                <a:latin typeface="OCR A Extended" panose="02010509020102010303" pitchFamily="50" charset="0"/>
              </a:rPr>
              <a:t>DoS</a:t>
            </a:r>
            <a:r>
              <a:rPr lang="en-US" sz="1800" dirty="0">
                <a:latin typeface="OCR A Extended" panose="02010509020102010303" pitchFamily="50" charset="0"/>
              </a:rPr>
              <a:t> attack can range from causing a system to crash to making it unreachable or incapable of continuing work due to abnormal levels of forwarded network traffic</a:t>
            </a:r>
            <a:r>
              <a:rPr lang="en-US" sz="1800" dirty="0" smtClean="0">
                <a:latin typeface="OCR A Extended" panose="02010509020102010303" pitchFamily="50" charset="0"/>
              </a:rPr>
              <a:t>.</a:t>
            </a:r>
          </a:p>
          <a:p>
            <a:pPr>
              <a:buFont typeface="Wingdings" panose="05000000000000000000" pitchFamily="2" charset="2"/>
              <a:buChar char="Ø"/>
            </a:pPr>
            <a:r>
              <a:rPr lang="en-US" sz="2000" dirty="0" smtClean="0">
                <a:latin typeface="OCR A Extended" panose="02010509020102010303" pitchFamily="50" charset="0"/>
              </a:rPr>
              <a:t>An </a:t>
            </a:r>
            <a:r>
              <a:rPr lang="en-US" sz="2000" dirty="0">
                <a:latin typeface="OCR A Extended" panose="02010509020102010303" pitchFamily="50" charset="0"/>
              </a:rPr>
              <a:t>example of this is a </a:t>
            </a:r>
            <a:r>
              <a:rPr lang="en-US" sz="2000" b="1" dirty="0">
                <a:latin typeface="OCR A Extended" panose="02010509020102010303" pitchFamily="50" charset="0"/>
              </a:rPr>
              <a:t>billion laugh attack</a:t>
            </a:r>
            <a:r>
              <a:rPr lang="en-US" sz="2000" dirty="0">
                <a:latin typeface="OCR A Extended" panose="02010509020102010303" pitchFamily="50" charset="0"/>
              </a:rPr>
              <a:t>, in which an XML file references itself, expanding to a considerably larger file.</a:t>
            </a:r>
          </a:p>
        </p:txBody>
      </p:sp>
    </p:spTree>
    <p:extLst>
      <p:ext uri="{BB962C8B-B14F-4D97-AF65-F5344CB8AC3E}">
        <p14:creationId xmlns:p14="http://schemas.microsoft.com/office/powerpoint/2010/main" val="8808760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79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Distributed denial of service (</a:t>
            </a:r>
            <a:r>
              <a:rPr lang="en-US" sz="2000" b="1" dirty="0" err="1">
                <a:latin typeface="OCR A Extended" panose="02010509020102010303" pitchFamily="50" charset="0"/>
              </a:rPr>
              <a:t>DDoS</a:t>
            </a:r>
            <a:r>
              <a:rPr lang="en-US" sz="2000" b="1" dirty="0">
                <a:latin typeface="OCR A Extended" panose="02010509020102010303" pitchFamily="50" charset="0"/>
              </a:rPr>
              <a:t>) </a:t>
            </a:r>
            <a:r>
              <a:rPr lang="en-US" sz="2000" b="1" dirty="0" smtClean="0">
                <a:latin typeface="OCR A Extended" panose="02010509020102010303" pitchFamily="50" charset="0"/>
              </a:rPr>
              <a:t>attack</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A </a:t>
            </a:r>
            <a:r>
              <a:rPr lang="en-US" sz="2000" dirty="0" err="1">
                <a:latin typeface="OCR A Extended" panose="02010509020102010303" pitchFamily="50" charset="0"/>
              </a:rPr>
              <a:t>DDoS</a:t>
            </a:r>
            <a:r>
              <a:rPr lang="en-US" sz="2000" dirty="0">
                <a:latin typeface="OCR A Extended" panose="02010509020102010303" pitchFamily="50" charset="0"/>
              </a:rPr>
              <a:t> attack is a </a:t>
            </a:r>
            <a:r>
              <a:rPr lang="en-US" sz="2000" dirty="0" err="1">
                <a:latin typeface="OCR A Extended" panose="02010509020102010303" pitchFamily="50" charset="0"/>
              </a:rPr>
              <a:t>DoS</a:t>
            </a:r>
            <a:r>
              <a:rPr lang="en-US" sz="2000" dirty="0">
                <a:latin typeface="OCR A Extended" panose="02010509020102010303" pitchFamily="50" charset="0"/>
              </a:rPr>
              <a:t> attack that comes from more than one source at the same time. </a:t>
            </a:r>
          </a:p>
          <a:p>
            <a:pPr>
              <a:buFont typeface="Wingdings" panose="05000000000000000000" pitchFamily="2" charset="2"/>
              <a:buChar char="Ø"/>
            </a:pPr>
            <a:r>
              <a:rPr lang="en-US" sz="2000" dirty="0">
                <a:latin typeface="OCR A Extended" panose="02010509020102010303" pitchFamily="50" charset="0"/>
              </a:rPr>
              <a:t>The machines used in such attacks are collectively known as “botnets” and will have previously been infected with malicious software, so they can be remotely controlled by the </a:t>
            </a:r>
            <a:r>
              <a:rPr lang="en-US" sz="2000">
                <a:latin typeface="OCR A Extended" panose="02010509020102010303" pitchFamily="50" charset="0"/>
              </a:rPr>
              <a:t>attacker</a:t>
            </a:r>
            <a:r>
              <a:rPr lang="en-US" sz="2000" smtClean="0">
                <a:latin typeface="OCR A Extended" panose="02010509020102010303" pitchFamily="50" charset="0"/>
              </a:rPr>
              <a:t>.</a:t>
            </a:r>
            <a:endParaRPr lang="en-US" sz="2000" dirty="0">
              <a:latin typeface="OCR A Extended" panose="02010509020102010303" pitchFamily="50" charset="0"/>
            </a:endParaRPr>
          </a:p>
        </p:txBody>
      </p:sp>
    </p:spTree>
    <p:extLst>
      <p:ext uri="{BB962C8B-B14F-4D97-AF65-F5344CB8AC3E}">
        <p14:creationId xmlns:p14="http://schemas.microsoft.com/office/powerpoint/2010/main" val="1720367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56792"/>
            <a:ext cx="12188824" cy="4536503"/>
          </a:xfrm>
        </p:spPr>
        <p:txBody>
          <a:bodyPr>
            <a:normAutofit/>
          </a:bodyPr>
          <a:lstStyle/>
          <a:p>
            <a:pPr marL="0" lvl="0" indent="0">
              <a:buNone/>
            </a:pPr>
            <a:r>
              <a:rPr lang="en-US" sz="2000" b="1" dirty="0">
                <a:latin typeface="OCR A Extended" panose="02010509020102010303" pitchFamily="50" charset="0"/>
              </a:rPr>
              <a:t>What </a:t>
            </a:r>
            <a:r>
              <a:rPr lang="en-US" sz="2000" b="1" dirty="0" smtClean="0">
                <a:latin typeface="OCR A Extended" panose="02010509020102010303" pitchFamily="50" charset="0"/>
              </a:rPr>
              <a:t>do </a:t>
            </a:r>
            <a:r>
              <a:rPr lang="en-US" sz="2000" b="1" dirty="0">
                <a:latin typeface="OCR A Extended" panose="02010509020102010303" pitchFamily="50" charset="0"/>
              </a:rPr>
              <a:t>cybersecurity </a:t>
            </a:r>
            <a:r>
              <a:rPr lang="en-US" sz="2000" b="1" dirty="0" smtClean="0">
                <a:latin typeface="OCR A Extended" panose="02010509020102010303" pitchFamily="50" charset="0"/>
              </a:rPr>
              <a:t>try </a:t>
            </a:r>
            <a:r>
              <a:rPr lang="en-US" sz="2000" b="1" dirty="0">
                <a:latin typeface="OCR A Extended" panose="02010509020102010303" pitchFamily="50" charset="0"/>
              </a:rPr>
              <a:t>to accomplish</a:t>
            </a:r>
            <a:r>
              <a:rPr lang="en-US" sz="2000" b="1" dirty="0" smtClean="0">
                <a:latin typeface="OCR A Extended" panose="02010509020102010303" pitchFamily="50" charset="0"/>
              </a:rPr>
              <a:t>?</a:t>
            </a:r>
          </a:p>
          <a:p>
            <a:pPr lvl="0"/>
            <a:r>
              <a:rPr lang="en-US" sz="2000" dirty="0" smtClean="0">
                <a:latin typeface="OCR A Extended" panose="02010509020102010303" pitchFamily="50" charset="0"/>
              </a:rPr>
              <a:t>Cyber security’s </a:t>
            </a:r>
            <a:r>
              <a:rPr lang="en-US" sz="2000" dirty="0">
                <a:latin typeface="OCR A Extended" panose="02010509020102010303" pitchFamily="50" charset="0"/>
              </a:rPr>
              <a:t>objectives are often defined using the CIA triad as a good starting point. </a:t>
            </a:r>
            <a:endParaRPr lang="en-US" sz="2000" dirty="0" smtClean="0">
              <a:latin typeface="OCR A Extended" panose="02010509020102010303" pitchFamily="50" charset="0"/>
            </a:endParaRPr>
          </a:p>
          <a:p>
            <a:pPr lvl="0"/>
            <a:r>
              <a:rPr lang="en-US" sz="2000" dirty="0" smtClean="0">
                <a:latin typeface="OCR A Extended" panose="02010509020102010303" pitchFamily="50" charset="0"/>
              </a:rPr>
              <a:t>CIA </a:t>
            </a:r>
            <a:r>
              <a:rPr lang="en-US" sz="2000" dirty="0">
                <a:latin typeface="OCR A Extended" panose="02010509020102010303" pitchFamily="50" charset="0"/>
              </a:rPr>
              <a:t>is a mnemonic for the three objectives: </a:t>
            </a:r>
            <a:endParaRPr lang="en-US" sz="2000" dirty="0" smtClean="0">
              <a:latin typeface="OCR A Extended" panose="02010509020102010303" pitchFamily="50" charset="0"/>
            </a:endParaRPr>
          </a:p>
          <a:p>
            <a:pPr lvl="1"/>
            <a:r>
              <a:rPr lang="en-US" sz="1800" b="1" dirty="0" smtClean="0">
                <a:latin typeface="OCR A Extended" panose="02010509020102010303" pitchFamily="50" charset="0"/>
              </a:rPr>
              <a:t>Confidentiality</a:t>
            </a:r>
            <a:r>
              <a:rPr lang="en-US" sz="1800" b="1" dirty="0">
                <a:latin typeface="OCR A Extended" panose="02010509020102010303" pitchFamily="50" charset="0"/>
              </a:rPr>
              <a:t>, </a:t>
            </a:r>
            <a:endParaRPr lang="en-US" sz="1800" b="1" dirty="0" smtClean="0">
              <a:latin typeface="OCR A Extended" panose="02010509020102010303" pitchFamily="50" charset="0"/>
            </a:endParaRPr>
          </a:p>
          <a:p>
            <a:pPr lvl="1"/>
            <a:r>
              <a:rPr lang="en-US" sz="1800" b="1" dirty="0" smtClean="0">
                <a:latin typeface="OCR A Extended" panose="02010509020102010303" pitchFamily="50" charset="0"/>
              </a:rPr>
              <a:t>Integrity</a:t>
            </a:r>
            <a:r>
              <a:rPr lang="en-US" sz="1800" b="1" dirty="0">
                <a:latin typeface="OCR A Extended" panose="02010509020102010303" pitchFamily="50" charset="0"/>
              </a:rPr>
              <a:t>, </a:t>
            </a:r>
            <a:endParaRPr lang="en-US" sz="1800" b="1" dirty="0" smtClean="0">
              <a:latin typeface="OCR A Extended" panose="02010509020102010303" pitchFamily="50" charset="0"/>
            </a:endParaRPr>
          </a:p>
          <a:p>
            <a:pPr lvl="1"/>
            <a:r>
              <a:rPr lang="en-US" sz="1800" b="1" dirty="0" smtClean="0">
                <a:latin typeface="OCR A Extended" panose="02010509020102010303" pitchFamily="50" charset="0"/>
              </a:rPr>
              <a:t>Availability</a:t>
            </a:r>
            <a:r>
              <a:rPr lang="en-US" sz="1800" b="1" dirty="0">
                <a:latin typeface="OCR A Extended" panose="02010509020102010303" pitchFamily="50" charset="0"/>
              </a:rPr>
              <a:t>.</a:t>
            </a:r>
          </a:p>
        </p:txBody>
      </p:sp>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4800" cap="none" dirty="0">
                <a:solidFill>
                  <a:prstClr val="white"/>
                </a:solidFill>
                <a:latin typeface="OCR A Extended" panose="02010509020102010303" pitchFamily="50" charset="0"/>
              </a:rPr>
              <a:t>CYBER SECURITY GOALS.</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a:t>
            </a:fld>
            <a:endParaRPr lang="en-US" sz="1799">
              <a:solidFill>
                <a:prstClr val="black">
                  <a:tint val="75000"/>
                </a:prstClr>
              </a:solidFill>
              <a:latin typeface="Gill Sans MT"/>
            </a:endParaRPr>
          </a:p>
        </p:txBody>
      </p:sp>
      <p:pic>
        <p:nvPicPr>
          <p:cNvPr id="2" name="Picture 1"/>
          <p:cNvPicPr>
            <a:picLocks noChangeAspect="1"/>
          </p:cNvPicPr>
          <p:nvPr/>
        </p:nvPicPr>
        <p:blipFill>
          <a:blip r:embed="rId2"/>
          <a:stretch>
            <a:fillRect/>
          </a:stretch>
        </p:blipFill>
        <p:spPr>
          <a:xfrm>
            <a:off x="7927351" y="3252313"/>
            <a:ext cx="4261473" cy="2840982"/>
          </a:xfrm>
          <a:prstGeom prst="rect">
            <a:avLst/>
          </a:prstGeom>
        </p:spPr>
      </p:pic>
    </p:spTree>
    <p:extLst>
      <p:ext uri="{BB962C8B-B14F-4D97-AF65-F5344CB8AC3E}">
        <p14:creationId xmlns:p14="http://schemas.microsoft.com/office/powerpoint/2010/main" val="32547240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Phishing </a:t>
            </a:r>
            <a:r>
              <a:rPr lang="en-US" sz="2000" b="1" dirty="0" smtClean="0">
                <a:latin typeface="OCR A Extended" panose="02010509020102010303" pitchFamily="50" charset="0"/>
              </a:rPr>
              <a:t>attack</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A phishing attack is the practice of sending messages that appear to be from trusted sources with the goal of gaining personal information or influencing users to do something. </a:t>
            </a:r>
          </a:p>
          <a:p>
            <a:pPr>
              <a:buFont typeface="Wingdings" panose="05000000000000000000" pitchFamily="2" charset="2"/>
              <a:buChar char="Ø"/>
            </a:pPr>
            <a:r>
              <a:rPr lang="en-US" sz="2000" dirty="0">
                <a:latin typeface="OCR A Extended" panose="02010509020102010303" pitchFamily="50" charset="0"/>
              </a:rPr>
              <a:t>It combines social engineering and technical trickery. </a:t>
            </a:r>
          </a:p>
          <a:p>
            <a:pPr>
              <a:buFont typeface="Wingdings" panose="05000000000000000000" pitchFamily="2" charset="2"/>
              <a:buChar char="Ø"/>
            </a:pPr>
            <a:r>
              <a:rPr lang="en-US" sz="2000" dirty="0">
                <a:latin typeface="OCR A Extended" panose="02010509020102010303" pitchFamily="50" charset="0"/>
              </a:rPr>
              <a:t>Unsuspecting users open the email and may provide protected information or download malware.</a:t>
            </a:r>
          </a:p>
        </p:txBody>
      </p:sp>
    </p:spTree>
    <p:extLst>
      <p:ext uri="{BB962C8B-B14F-4D97-AF65-F5344CB8AC3E}">
        <p14:creationId xmlns:p14="http://schemas.microsoft.com/office/powerpoint/2010/main" val="17129167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Spear phishing </a:t>
            </a:r>
            <a:r>
              <a:rPr lang="en-US" sz="2000" b="1" dirty="0" smtClean="0">
                <a:latin typeface="OCR A Extended" panose="02010509020102010303" pitchFamily="50" charset="0"/>
              </a:rPr>
              <a:t>attack</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Spear phishing attacks are a very targeted type of phishing activity. </a:t>
            </a:r>
          </a:p>
          <a:p>
            <a:pPr>
              <a:buFont typeface="Wingdings" panose="05000000000000000000" pitchFamily="2" charset="2"/>
              <a:buChar char="Ø"/>
            </a:pPr>
            <a:r>
              <a:rPr lang="en-US" sz="2000" dirty="0">
                <a:latin typeface="OCR A Extended" panose="02010509020102010303" pitchFamily="50" charset="0"/>
              </a:rPr>
              <a:t>Attackers take the time to conduct research into targets and create messages that are personal and relevant, and thus likely more effective.</a:t>
            </a:r>
          </a:p>
        </p:txBody>
      </p:sp>
    </p:spTree>
    <p:extLst>
      <p:ext uri="{BB962C8B-B14F-4D97-AF65-F5344CB8AC3E}">
        <p14:creationId xmlns:p14="http://schemas.microsoft.com/office/powerpoint/2010/main" val="13513675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smtClean="0">
                <a:latin typeface="OCR A Extended" panose="02010509020102010303" pitchFamily="50" charset="0"/>
              </a:rPr>
              <a:t>Malware</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It </a:t>
            </a:r>
            <a:r>
              <a:rPr lang="en-US" sz="2000" dirty="0">
                <a:latin typeface="OCR A Extended" panose="02010509020102010303" pitchFamily="50" charset="0"/>
              </a:rPr>
              <a:t>is any software designed to perform in a detrimental manner to a targeted user without the user's informed consent.</a:t>
            </a:r>
          </a:p>
          <a:p>
            <a:pPr>
              <a:buFont typeface="Wingdings" panose="05000000000000000000" pitchFamily="2" charset="2"/>
              <a:buChar char="Ø"/>
            </a:pPr>
            <a:r>
              <a:rPr lang="en-US" sz="2000" dirty="0">
                <a:latin typeface="OCR A Extended" panose="02010509020102010303" pitchFamily="50" charset="0"/>
              </a:rPr>
              <a:t>It often triggers secretly when a user runs a program or downloads a file, which can often be unintentional</a:t>
            </a:r>
            <a:r>
              <a:rPr lang="en-US" sz="2000" dirty="0" smtClean="0">
                <a:latin typeface="OCR A Extended" panose="02010509020102010303" pitchFamily="50" charset="0"/>
              </a:rPr>
              <a:t>.</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Once active, malware can block access to data and programs, steal information, and make systems inoperable. </a:t>
            </a:r>
          </a:p>
        </p:txBody>
      </p:sp>
    </p:spTree>
    <p:extLst>
      <p:ext uri="{BB962C8B-B14F-4D97-AF65-F5344CB8AC3E}">
        <p14:creationId xmlns:p14="http://schemas.microsoft.com/office/powerpoint/2010/main" val="3075261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83</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Man in the middle (</a:t>
            </a:r>
            <a:r>
              <a:rPr lang="en-US" sz="2000" b="1" dirty="0" err="1">
                <a:latin typeface="OCR A Extended" panose="02010509020102010303" pitchFamily="50" charset="0"/>
              </a:rPr>
              <a:t>MitM</a:t>
            </a:r>
            <a:r>
              <a:rPr lang="en-US" sz="2000" b="1" dirty="0">
                <a:latin typeface="OCR A Extended" panose="02010509020102010303" pitchFamily="50" charset="0"/>
              </a:rPr>
              <a:t>) </a:t>
            </a:r>
            <a:r>
              <a:rPr lang="en-US" sz="2000" b="1" dirty="0" smtClean="0">
                <a:latin typeface="OCR A Extended" panose="02010509020102010303" pitchFamily="50" charset="0"/>
              </a:rPr>
              <a:t>attack</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A </a:t>
            </a:r>
            <a:r>
              <a:rPr lang="en-US" sz="2000" dirty="0" err="1">
                <a:latin typeface="OCR A Extended" panose="02010509020102010303" pitchFamily="50" charset="0"/>
              </a:rPr>
              <a:t>MitM</a:t>
            </a:r>
            <a:r>
              <a:rPr lang="en-US" sz="2000" dirty="0">
                <a:latin typeface="OCR A Extended" panose="02010509020102010303" pitchFamily="50" charset="0"/>
              </a:rPr>
              <a:t> attack occurs when hackers insert themselves in the communications between a client and a server. </a:t>
            </a:r>
          </a:p>
          <a:p>
            <a:pPr>
              <a:buFont typeface="Wingdings" panose="05000000000000000000" pitchFamily="2" charset="2"/>
              <a:buChar char="Ø"/>
            </a:pPr>
            <a:r>
              <a:rPr lang="en-US" sz="2000" dirty="0">
                <a:latin typeface="OCR A Extended" panose="02010509020102010303" pitchFamily="50" charset="0"/>
              </a:rPr>
              <a:t>This allows hackers to see what’s being sent and received by both sides.</a:t>
            </a:r>
          </a:p>
        </p:txBody>
      </p:sp>
    </p:spTree>
    <p:extLst>
      <p:ext uri="{BB962C8B-B14F-4D97-AF65-F5344CB8AC3E}">
        <p14:creationId xmlns:p14="http://schemas.microsoft.com/office/powerpoint/2010/main" val="34317461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Domain name system (DNS) </a:t>
            </a:r>
            <a:r>
              <a:rPr lang="en-US" sz="2000" b="1" dirty="0" smtClean="0">
                <a:latin typeface="OCR A Extended" panose="02010509020102010303" pitchFamily="50" charset="0"/>
              </a:rPr>
              <a:t>attack</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smtClean="0">
                <a:latin typeface="OCR A Extended" panose="02010509020102010303" pitchFamily="50" charset="0"/>
              </a:rPr>
              <a:t>the </a:t>
            </a:r>
            <a:r>
              <a:rPr lang="en-US" sz="2000" dirty="0">
                <a:latin typeface="OCR A Extended" panose="02010509020102010303" pitchFamily="50" charset="0"/>
              </a:rPr>
              <a:t>DNS protocol allows a computer to resolve a domain to an IP address, which allows a user to, for example, reach BMW’s main website by typing “bmw.com” instead of writing an IP address that is hard to remember</a:t>
            </a:r>
            <a:r>
              <a:rPr lang="en-US" sz="2000" dirty="0" smtClean="0">
                <a:latin typeface="OCR A Extended" panose="02010509020102010303" pitchFamily="50" charset="0"/>
              </a:rPr>
              <a:t>.</a:t>
            </a:r>
          </a:p>
          <a:p>
            <a:pPr marL="0" indent="0">
              <a:buNone/>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DNS is used almost everywhere. As a core protocol of the internet, lots of attack vectors directly target DNS, including DNS spoofing, domain hijacking, and cache </a:t>
            </a:r>
            <a:r>
              <a:rPr lang="en-US" sz="2000" dirty="0" smtClean="0">
                <a:latin typeface="OCR A Extended" panose="02010509020102010303" pitchFamily="50" charset="0"/>
              </a:rPr>
              <a:t>poisoning.</a:t>
            </a:r>
            <a:endParaRPr lang="en-US" sz="2000" dirty="0">
              <a:latin typeface="OCR A Extended" panose="02010509020102010303" pitchFamily="50" charset="0"/>
            </a:endParaRPr>
          </a:p>
        </p:txBody>
      </p:sp>
    </p:spTree>
    <p:extLst>
      <p:ext uri="{BB962C8B-B14F-4D97-AF65-F5344CB8AC3E}">
        <p14:creationId xmlns:p14="http://schemas.microsoft.com/office/powerpoint/2010/main" val="23458062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Structured query language (SQL) </a:t>
            </a:r>
            <a:r>
              <a:rPr lang="en-US" sz="2000" b="1" dirty="0" smtClean="0">
                <a:latin typeface="OCR A Extended" panose="02010509020102010303" pitchFamily="50" charset="0"/>
              </a:rPr>
              <a:t>injection</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SQL allows users to query databases. </a:t>
            </a:r>
          </a:p>
          <a:p>
            <a:pPr>
              <a:buFont typeface="Wingdings" panose="05000000000000000000" pitchFamily="2" charset="2"/>
              <a:buChar char="Ø"/>
            </a:pPr>
            <a:r>
              <a:rPr lang="en-US" sz="2000" dirty="0">
                <a:latin typeface="OCR A Extended" panose="02010509020102010303" pitchFamily="50" charset="0"/>
              </a:rPr>
              <a:t>SQL injection is the placement of malicious code in SQL queries, usually via web page input. A successful attack allows common commands to be run. This can include deleting the database </a:t>
            </a:r>
            <a:r>
              <a:rPr lang="en-US" sz="2000" dirty="0" smtClean="0">
                <a:latin typeface="OCR A Extended" panose="02010509020102010303" pitchFamily="50" charset="0"/>
              </a:rPr>
              <a:t>itself.</a:t>
            </a: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SQL injection is one of the most common web hacking techniques.</a:t>
            </a:r>
          </a:p>
        </p:txBody>
      </p:sp>
    </p:spTree>
    <p:extLst>
      <p:ext uri="{BB962C8B-B14F-4D97-AF65-F5344CB8AC3E}">
        <p14:creationId xmlns:p14="http://schemas.microsoft.com/office/powerpoint/2010/main" val="18075669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Brute force</a:t>
            </a:r>
            <a:r>
              <a:rPr lang="en-US" sz="2000" b="1" dirty="0" smtClean="0">
                <a:latin typeface="OCR A Extended" panose="02010509020102010303" pitchFamily="50" charset="0"/>
              </a:rPr>
              <a:t>.</a:t>
            </a:r>
          </a:p>
          <a:p>
            <a:pPr marL="0" indent="0">
              <a:buNone/>
            </a:pPr>
            <a:endParaRPr lang="en-US" sz="2000" b="1"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It is a type of attack which uses a trial and error method. This attack generates a large number of guesses and validates them to obtain actual data like user password and personal identification number. </a:t>
            </a:r>
          </a:p>
          <a:p>
            <a:pPr marL="0" indent="0">
              <a:buNone/>
            </a:pPr>
            <a:endParaRPr lang="en-US" sz="2000" dirty="0">
              <a:latin typeface="OCR A Extended" panose="02010509020102010303" pitchFamily="50" charset="0"/>
            </a:endParaRPr>
          </a:p>
          <a:p>
            <a:pPr>
              <a:buFont typeface="Wingdings" panose="05000000000000000000" pitchFamily="2" charset="2"/>
              <a:buChar char="Ø"/>
            </a:pPr>
            <a:r>
              <a:rPr lang="en-US" sz="2000" dirty="0">
                <a:latin typeface="OCR A Extended" panose="02010509020102010303" pitchFamily="50" charset="0"/>
              </a:rPr>
              <a:t>This attack may be used by criminals to crack encrypted data, or by security, analysts to test an organization's network security.</a:t>
            </a:r>
          </a:p>
        </p:txBody>
      </p:sp>
    </p:spTree>
    <p:extLst>
      <p:ext uri="{BB962C8B-B14F-4D97-AF65-F5344CB8AC3E}">
        <p14:creationId xmlns:p14="http://schemas.microsoft.com/office/powerpoint/2010/main" val="24688226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Social </a:t>
            </a:r>
            <a:r>
              <a:rPr lang="en-US" sz="2000" b="1" dirty="0" smtClean="0">
                <a:latin typeface="OCR A Extended" panose="02010509020102010303" pitchFamily="50" charset="0"/>
              </a:rPr>
              <a:t>Engineering</a:t>
            </a:r>
          </a:p>
          <a:p>
            <a:pPr marL="0" indent="0">
              <a:buNone/>
            </a:pPr>
            <a:endParaRPr lang="en-US" sz="2000" b="1" dirty="0" smtClean="0">
              <a:latin typeface="OCR A Extended" panose="02010509020102010303" pitchFamily="50" charset="0"/>
            </a:endParaRPr>
          </a:p>
          <a:p>
            <a:pPr marL="0" indent="0">
              <a:buNone/>
            </a:pPr>
            <a:r>
              <a:rPr lang="en-US" sz="2000" i="1" dirty="0">
                <a:latin typeface="OCR A Extended" panose="02010509020102010303" pitchFamily="50" charset="0"/>
              </a:rPr>
              <a:t>There is no technology today that cannot be defeated by social engineering.</a:t>
            </a:r>
          </a:p>
          <a:p>
            <a:pPr marL="0" indent="0">
              <a:buNone/>
            </a:pPr>
            <a:r>
              <a:rPr lang="en-US" sz="2000" i="1" dirty="0">
                <a:latin typeface="OCR A Extended" panose="02010509020102010303" pitchFamily="50" charset="0"/>
              </a:rPr>
              <a:t>Frank </a:t>
            </a:r>
            <a:r>
              <a:rPr lang="en-US" sz="2000" i="1" dirty="0" err="1">
                <a:latin typeface="OCR A Extended" panose="02010509020102010303" pitchFamily="50" charset="0"/>
              </a:rPr>
              <a:t>Abagnale</a:t>
            </a:r>
            <a:endParaRPr lang="en-US" sz="2000" i="1" dirty="0">
              <a:latin typeface="OCR A Extended" panose="02010509020102010303" pitchFamily="50" charset="0"/>
            </a:endParaRPr>
          </a:p>
        </p:txBody>
      </p:sp>
    </p:spTree>
    <p:extLst>
      <p:ext uri="{BB962C8B-B14F-4D97-AF65-F5344CB8AC3E}">
        <p14:creationId xmlns:p14="http://schemas.microsoft.com/office/powerpoint/2010/main" val="37814970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Social </a:t>
            </a:r>
            <a:r>
              <a:rPr lang="en-US" sz="2000" b="1" dirty="0" smtClean="0">
                <a:latin typeface="OCR A Extended" panose="02010509020102010303" pitchFamily="50" charset="0"/>
              </a:rPr>
              <a:t>Engineering</a:t>
            </a:r>
          </a:p>
          <a:p>
            <a:pPr marL="0" indent="0">
              <a:buNone/>
            </a:pPr>
            <a:r>
              <a:rPr lang="en-US" sz="2000" dirty="0">
                <a:latin typeface="OCR A Extended" panose="02010509020102010303" pitchFamily="50" charset="0"/>
              </a:rPr>
              <a:t>social engineering is the use of deception to manipulate individuals into divulging confidential or personal information that could then be used for fraudulent purposes.</a:t>
            </a:r>
            <a:endParaRPr lang="en-US" sz="2000" dirty="0" smtClean="0">
              <a:latin typeface="OCR A Extended" panose="02010509020102010303" pitchFamily="50" charset="0"/>
            </a:endParaRPr>
          </a:p>
        </p:txBody>
      </p:sp>
    </p:spTree>
    <p:extLst>
      <p:ext uri="{BB962C8B-B14F-4D97-AF65-F5344CB8AC3E}">
        <p14:creationId xmlns:p14="http://schemas.microsoft.com/office/powerpoint/2010/main" val="10645459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89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Social </a:t>
            </a:r>
            <a:r>
              <a:rPr lang="en-US" sz="2000" b="1" dirty="0" smtClean="0">
                <a:latin typeface="OCR A Extended" panose="02010509020102010303" pitchFamily="50" charset="0"/>
              </a:rPr>
              <a:t>Engineering</a:t>
            </a:r>
          </a:p>
          <a:p>
            <a:pPr marL="0" indent="0">
              <a:buNone/>
            </a:pPr>
            <a:r>
              <a:rPr lang="en-US" sz="2000" dirty="0">
                <a:latin typeface="OCR A Extended" panose="02010509020102010303" pitchFamily="50" charset="0"/>
              </a:rPr>
              <a:t>Social engineering tactics include</a:t>
            </a:r>
            <a:r>
              <a:rPr lang="en-US" sz="2000" dirty="0" smtClean="0">
                <a:latin typeface="OCR A Extended" panose="02010509020102010303" pitchFamily="50" charset="0"/>
              </a:rPr>
              <a:t>:</a:t>
            </a:r>
            <a:endParaRPr lang="en-US" sz="20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Authority</a:t>
            </a:r>
            <a:r>
              <a:rPr lang="en-US" sz="1800" dirty="0">
                <a:latin typeface="OCR A Extended" panose="02010509020102010303" pitchFamily="50" charset="0"/>
              </a:rPr>
              <a:t> – people are more likely to comply when instructed by an </a:t>
            </a:r>
            <a:r>
              <a:rPr lang="en-US" sz="1800" dirty="0" smtClean="0">
                <a:latin typeface="OCR A Extended" panose="02010509020102010303" pitchFamily="50" charset="0"/>
              </a:rPr>
              <a:t>authority</a:t>
            </a:r>
            <a:endParaRPr lang="en-US" sz="18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Intimidation</a:t>
            </a:r>
            <a:r>
              <a:rPr lang="en-US" sz="1800" dirty="0">
                <a:latin typeface="OCR A Extended" panose="02010509020102010303" pitchFamily="50" charset="0"/>
              </a:rPr>
              <a:t> – criminals bully a victim into taking </a:t>
            </a:r>
            <a:r>
              <a:rPr lang="en-US" sz="1800" dirty="0" smtClean="0">
                <a:latin typeface="OCR A Extended" panose="02010509020102010303" pitchFamily="50" charset="0"/>
              </a:rPr>
              <a:t>action</a:t>
            </a:r>
            <a:endParaRPr lang="en-US" sz="18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Consensus/Social Proof</a:t>
            </a:r>
            <a:r>
              <a:rPr lang="en-US" sz="1800" dirty="0">
                <a:latin typeface="OCR A Extended" panose="02010509020102010303" pitchFamily="50" charset="0"/>
              </a:rPr>
              <a:t> – people will take action if they think that other people like it too</a:t>
            </a:r>
          </a:p>
        </p:txBody>
      </p:sp>
    </p:spTree>
    <p:extLst>
      <p:ext uri="{BB962C8B-B14F-4D97-AF65-F5344CB8AC3E}">
        <p14:creationId xmlns:p14="http://schemas.microsoft.com/office/powerpoint/2010/main" val="1244172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1024" y="980728"/>
            <a:ext cx="8677800" cy="5112568"/>
          </a:xfrm>
        </p:spPr>
        <p:txBody>
          <a:bodyPr>
            <a:normAutofit/>
          </a:bodyPr>
          <a:lstStyle/>
          <a:p>
            <a:pPr marL="0" lvl="0" indent="0">
              <a:buNone/>
            </a:pPr>
            <a:r>
              <a:rPr lang="en-US" sz="2000" b="1" dirty="0">
                <a:latin typeface="OCR A Extended" panose="02010509020102010303" pitchFamily="50" charset="0"/>
              </a:rPr>
              <a:t>Let's look at some examples to put the </a:t>
            </a:r>
            <a:r>
              <a:rPr lang="en-US" sz="2000" b="1" dirty="0" smtClean="0">
                <a:latin typeface="OCR A Extended" panose="02010509020102010303" pitchFamily="50" charset="0"/>
              </a:rPr>
              <a:t>cyber </a:t>
            </a:r>
            <a:r>
              <a:rPr lang="en-US" sz="2000" b="1" dirty="0">
                <a:latin typeface="OCR A Extended" panose="02010509020102010303" pitchFamily="50" charset="0"/>
              </a:rPr>
              <a:t>security objectives into </a:t>
            </a:r>
            <a:r>
              <a:rPr lang="en-US" sz="2000" b="1" dirty="0" smtClean="0">
                <a:latin typeface="OCR A Extended" panose="02010509020102010303" pitchFamily="50" charset="0"/>
              </a:rPr>
              <a:t>context.</a:t>
            </a:r>
          </a:p>
          <a:p>
            <a:pPr marL="0" lvl="0" indent="0">
              <a:buNone/>
            </a:pPr>
            <a:endParaRPr lang="en-US" sz="2000" dirty="0" smtClean="0">
              <a:latin typeface="OCR A Extended" panose="02010509020102010303" pitchFamily="50" charset="0"/>
            </a:endParaRPr>
          </a:p>
          <a:p>
            <a:pPr marL="0" indent="0">
              <a:buNone/>
            </a:pPr>
            <a:r>
              <a:rPr lang="en-US" sz="2000" b="1" dirty="0" smtClean="0">
                <a:latin typeface="OCR A Extended" panose="02010509020102010303" pitchFamily="50" charset="0"/>
              </a:rPr>
              <a:t>Confidentiality</a:t>
            </a:r>
            <a:r>
              <a:rPr lang="en-US" sz="2000" dirty="0" smtClean="0">
                <a:latin typeface="OCR A Extended" panose="02010509020102010303" pitchFamily="50" charset="0"/>
              </a:rPr>
              <a:t> </a:t>
            </a:r>
            <a:r>
              <a:rPr lang="en-US" sz="2000" dirty="0">
                <a:latin typeface="OCR A Extended" panose="02010509020102010303" pitchFamily="50" charset="0"/>
              </a:rPr>
              <a:t>may be the most important objective for </a:t>
            </a:r>
            <a:r>
              <a:rPr lang="en-US" sz="2000" dirty="0" smtClean="0">
                <a:latin typeface="OCR A Extended" panose="02010509020102010303" pitchFamily="50" charset="0"/>
              </a:rPr>
              <a:t>government intelligence agencies.</a:t>
            </a:r>
          </a:p>
          <a:p>
            <a:pPr marL="0" indent="0">
              <a:buNone/>
            </a:pPr>
            <a:r>
              <a:rPr lang="en-US" sz="2000" dirty="0" smtClean="0">
                <a:latin typeface="OCR A Extended" panose="02010509020102010303" pitchFamily="50" charset="0"/>
              </a:rPr>
              <a:t> </a:t>
            </a:r>
          </a:p>
          <a:p>
            <a:pPr>
              <a:buFont typeface="Wingdings" panose="05000000000000000000" pitchFamily="2" charset="2"/>
              <a:buChar char="Ø"/>
            </a:pPr>
            <a:r>
              <a:rPr lang="en-US" sz="2000" dirty="0" smtClean="0">
                <a:latin typeface="OCR A Extended" panose="02010509020102010303" pitchFamily="50" charset="0"/>
              </a:rPr>
              <a:t>Think </a:t>
            </a:r>
            <a:r>
              <a:rPr lang="en-US" sz="2000" dirty="0">
                <a:latin typeface="OCR A Extended" panose="02010509020102010303" pitchFamily="50" charset="0"/>
              </a:rPr>
              <a:t>about the lengths they go to in order to keep information private, such as using bespoke encryption or even lead-lined brief cases that sink if thrown into a body of water.</a:t>
            </a:r>
          </a:p>
          <a:p>
            <a:pPr marL="0" lvl="0" indent="0">
              <a:buNone/>
            </a:pPr>
            <a:endParaRPr lang="en-US" sz="2000" dirty="0" smtClean="0">
              <a:latin typeface="OCR A Extended" panose="02010509020102010303" pitchFamily="50" charset="0"/>
            </a:endParaRPr>
          </a:p>
          <a:p>
            <a:pPr marL="0" lvl="0" indent="0">
              <a:buNone/>
            </a:pPr>
            <a:endParaRPr lang="en-US" sz="1800" dirty="0">
              <a:latin typeface="OCR A Extended" panose="02010509020102010303" pitchFamily="50" charset="0"/>
            </a:endParaRPr>
          </a:p>
        </p:txBody>
      </p:sp>
      <p:sp>
        <p:nvSpPr>
          <p:cNvPr id="5" name="Title 1"/>
          <p:cNvSpPr>
            <a:spLocks noGrp="1"/>
          </p:cNvSpPr>
          <p:nvPr>
            <p:ph type="title"/>
          </p:nvPr>
        </p:nvSpPr>
        <p:spPr>
          <a:xfrm>
            <a:off x="-1" y="894"/>
            <a:ext cx="12188826" cy="979834"/>
          </a:xfrm>
          <a:solidFill>
            <a:schemeClr val="accent2">
              <a:lumMod val="50000"/>
            </a:schemeClr>
          </a:solidFill>
        </p:spPr>
        <p:txBody>
          <a:bodyPr>
            <a:normAutofit/>
          </a:bodyPr>
          <a:lstStyle/>
          <a:p>
            <a:pPr algn="ctr"/>
            <a:r>
              <a:rPr lang="en-US" sz="4800" cap="none" dirty="0" smtClean="0">
                <a:solidFill>
                  <a:prstClr val="white"/>
                </a:solidFill>
                <a:latin typeface="OCR A Extended" panose="02010509020102010303" pitchFamily="50" charset="0"/>
              </a:rPr>
              <a:t>CYBER </a:t>
            </a:r>
            <a:r>
              <a:rPr lang="en-US" sz="4800" cap="none" dirty="0">
                <a:solidFill>
                  <a:prstClr val="white"/>
                </a:solidFill>
                <a:latin typeface="OCR A Extended" panose="02010509020102010303" pitchFamily="50" charset="0"/>
              </a:rPr>
              <a:t>SECURITY GOALS CONT…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a:t>
            </a:fld>
            <a:endParaRPr lang="en-US" sz="1799">
              <a:solidFill>
                <a:prstClr val="black">
                  <a:tint val="75000"/>
                </a:prstClr>
              </a:solidFill>
              <a:latin typeface="Gill Sans MT"/>
            </a:endParaRPr>
          </a:p>
        </p:txBody>
      </p:sp>
      <p:sp>
        <p:nvSpPr>
          <p:cNvPr id="6" name="Title 1"/>
          <p:cNvSpPr txBox="1">
            <a:spLocks/>
          </p:cNvSpPr>
          <p:nvPr/>
        </p:nvSpPr>
        <p:spPr>
          <a:xfrm>
            <a:off x="8901" y="1004174"/>
            <a:ext cx="3502123" cy="5112568"/>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endParaRPr lang="en-US" sz="2800" b="1" cap="none" dirty="0" smtClean="0">
              <a:solidFill>
                <a:prstClr val="white"/>
              </a:solidFill>
              <a:latin typeface="OCR A Extended" panose="02010509020102010303" pitchFamily="50" charset="0"/>
            </a:endParaRPr>
          </a:p>
          <a:p>
            <a:pPr algn="ctr"/>
            <a:endParaRPr lang="en-US" sz="2800" b="1" cap="none" dirty="0">
              <a:solidFill>
                <a:prstClr val="white"/>
              </a:solidFill>
              <a:latin typeface="OCR A Extended" panose="02010509020102010303" pitchFamily="50" charset="0"/>
            </a:endParaRPr>
          </a:p>
          <a:p>
            <a:pPr algn="ctr"/>
            <a:endParaRPr lang="en-US" sz="2800" b="1" cap="none" dirty="0" smtClean="0">
              <a:solidFill>
                <a:prstClr val="white"/>
              </a:solidFill>
              <a:latin typeface="OCR A Extended" panose="02010509020102010303" pitchFamily="50" charset="0"/>
            </a:endParaRPr>
          </a:p>
          <a:p>
            <a:pPr algn="ctr"/>
            <a:endParaRPr lang="en-US" sz="2800" b="1" cap="none" dirty="0">
              <a:solidFill>
                <a:prstClr val="white"/>
              </a:solidFill>
              <a:latin typeface="OCR A Extended" panose="02010509020102010303" pitchFamily="50" charset="0"/>
            </a:endParaRPr>
          </a:p>
          <a:p>
            <a:pPr algn="ctr"/>
            <a:endParaRPr lang="en-US" sz="2800" b="1" cap="none" dirty="0" smtClean="0">
              <a:solidFill>
                <a:prstClr val="white"/>
              </a:solidFill>
              <a:latin typeface="OCR A Extended" panose="02010509020102010303" pitchFamily="50" charset="0"/>
            </a:endParaRPr>
          </a:p>
          <a:p>
            <a:pPr algn="ctr"/>
            <a:r>
              <a:rPr lang="en-US" sz="2800" b="1" cap="none" dirty="0" smtClean="0">
                <a:solidFill>
                  <a:prstClr val="white"/>
                </a:solidFill>
                <a:latin typeface="OCR A Extended" panose="02010509020102010303" pitchFamily="50" charset="0"/>
              </a:rPr>
              <a:t>CONFIDENTIALITY</a:t>
            </a:r>
            <a:endParaRPr lang="en-US" sz="2800"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8991447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90</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Social </a:t>
            </a:r>
            <a:r>
              <a:rPr lang="en-US" sz="2000" b="1" dirty="0" smtClean="0">
                <a:latin typeface="OCR A Extended" panose="02010509020102010303" pitchFamily="50" charset="0"/>
              </a:rPr>
              <a:t>Engineering</a:t>
            </a:r>
          </a:p>
          <a:p>
            <a:pPr marL="0" indent="0">
              <a:buNone/>
            </a:pPr>
            <a:r>
              <a:rPr lang="en-US" sz="2000" dirty="0">
                <a:latin typeface="OCR A Extended" panose="02010509020102010303" pitchFamily="50" charset="0"/>
              </a:rPr>
              <a:t>Social engineering tactics include</a:t>
            </a:r>
            <a:r>
              <a:rPr lang="en-US" sz="2000" dirty="0" smtClean="0">
                <a:latin typeface="OCR A Extended" panose="02010509020102010303" pitchFamily="50" charset="0"/>
              </a:rPr>
              <a:t>:</a:t>
            </a:r>
            <a:endParaRPr lang="en-US" sz="20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Scarcity</a:t>
            </a:r>
            <a:r>
              <a:rPr lang="en-US" sz="1800" dirty="0">
                <a:latin typeface="OCR A Extended" panose="02010509020102010303" pitchFamily="50" charset="0"/>
              </a:rPr>
              <a:t> – people will take action when they think there is a limited </a:t>
            </a:r>
            <a:r>
              <a:rPr lang="en-US" sz="1800" dirty="0" smtClean="0">
                <a:latin typeface="OCR A Extended" panose="02010509020102010303" pitchFamily="50" charset="0"/>
              </a:rPr>
              <a:t>quantity</a:t>
            </a:r>
            <a:endParaRPr lang="en-US" sz="18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Urgency</a:t>
            </a:r>
            <a:r>
              <a:rPr lang="en-US" sz="1800" dirty="0">
                <a:latin typeface="OCR A Extended" panose="02010509020102010303" pitchFamily="50" charset="0"/>
              </a:rPr>
              <a:t> – people will take action when they think there is a limited </a:t>
            </a:r>
            <a:r>
              <a:rPr lang="en-US" sz="1800" dirty="0" smtClean="0">
                <a:latin typeface="OCR A Extended" panose="02010509020102010303" pitchFamily="50" charset="0"/>
              </a:rPr>
              <a:t>time</a:t>
            </a:r>
            <a:endParaRPr lang="en-US" sz="1800" dirty="0">
              <a:latin typeface="OCR A Extended" panose="02010509020102010303" pitchFamily="50" charset="0"/>
            </a:endParaRPr>
          </a:p>
        </p:txBody>
      </p:sp>
    </p:spTree>
    <p:extLst>
      <p:ext uri="{BB962C8B-B14F-4D97-AF65-F5344CB8AC3E}">
        <p14:creationId xmlns:p14="http://schemas.microsoft.com/office/powerpoint/2010/main" val="2156816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91</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84784"/>
            <a:ext cx="12188825" cy="4608512"/>
          </a:xfrm>
        </p:spPr>
        <p:txBody>
          <a:bodyPr>
            <a:normAutofit/>
          </a:bodyPr>
          <a:lstStyle/>
          <a:p>
            <a:pPr marL="0" indent="0">
              <a:buNone/>
            </a:pPr>
            <a:r>
              <a:rPr lang="en-US" sz="2000" dirty="0" smtClean="0">
                <a:latin typeface="OCR A Extended" panose="02010509020102010303" pitchFamily="50" charset="0"/>
              </a:rPr>
              <a:t>Selected </a:t>
            </a:r>
            <a:r>
              <a:rPr lang="en-US" sz="2000" dirty="0">
                <a:latin typeface="OCR A Extended" panose="02010509020102010303" pitchFamily="50" charset="0"/>
              </a:rPr>
              <a:t>common types of </a:t>
            </a:r>
            <a:r>
              <a:rPr lang="en-US" sz="2000" dirty="0" smtClean="0">
                <a:latin typeface="OCR A Extended" panose="02010509020102010303" pitchFamily="50" charset="0"/>
              </a:rPr>
              <a:t>cyber-attacks.</a:t>
            </a:r>
          </a:p>
          <a:p>
            <a:pPr marL="0" indent="0">
              <a:buNone/>
            </a:pPr>
            <a:r>
              <a:rPr lang="en-US" sz="2000" b="1" dirty="0">
                <a:latin typeface="OCR A Extended" panose="02010509020102010303" pitchFamily="50" charset="0"/>
              </a:rPr>
              <a:t>Social </a:t>
            </a:r>
            <a:r>
              <a:rPr lang="en-US" sz="2000" b="1" dirty="0" smtClean="0">
                <a:latin typeface="OCR A Extended" panose="02010509020102010303" pitchFamily="50" charset="0"/>
              </a:rPr>
              <a:t>Engineering</a:t>
            </a:r>
          </a:p>
          <a:p>
            <a:pPr marL="0" indent="0">
              <a:buNone/>
            </a:pPr>
            <a:r>
              <a:rPr lang="en-US" sz="2000" dirty="0">
                <a:latin typeface="OCR A Extended" panose="02010509020102010303" pitchFamily="50" charset="0"/>
              </a:rPr>
              <a:t>Social engineering tactics include</a:t>
            </a:r>
            <a:r>
              <a:rPr lang="en-US" sz="2000" dirty="0" smtClean="0">
                <a:latin typeface="OCR A Extended" panose="02010509020102010303" pitchFamily="50" charset="0"/>
              </a:rPr>
              <a:t>:</a:t>
            </a:r>
            <a:endParaRPr lang="en-US" sz="2000" dirty="0">
              <a:latin typeface="OCR A Extended" panose="02010509020102010303" pitchFamily="50" charset="0"/>
            </a:endParaRPr>
          </a:p>
          <a:p>
            <a:pPr lvl="1">
              <a:buFont typeface="Wingdings" panose="05000000000000000000" pitchFamily="2" charset="2"/>
              <a:buChar char="Ø"/>
            </a:pPr>
            <a:r>
              <a:rPr lang="en-US" sz="1800" b="1" dirty="0" smtClean="0">
                <a:latin typeface="OCR A Extended" panose="02010509020102010303" pitchFamily="50" charset="0"/>
              </a:rPr>
              <a:t>Familiarity/Liking</a:t>
            </a:r>
            <a:r>
              <a:rPr lang="en-US" sz="1800" dirty="0">
                <a:latin typeface="OCR A Extended" panose="02010509020102010303" pitchFamily="50" charset="0"/>
              </a:rPr>
              <a:t> – Criminals build a rapport with the victim to establish a </a:t>
            </a:r>
            <a:r>
              <a:rPr lang="en-US" sz="1800" dirty="0" smtClean="0">
                <a:latin typeface="OCR A Extended" panose="02010509020102010303" pitchFamily="50" charset="0"/>
              </a:rPr>
              <a:t>relationship</a:t>
            </a:r>
            <a:endParaRPr lang="en-US" sz="1800" dirty="0">
              <a:latin typeface="OCR A Extended" panose="02010509020102010303" pitchFamily="50" charset="0"/>
            </a:endParaRPr>
          </a:p>
          <a:p>
            <a:pPr lvl="1">
              <a:buFont typeface="Wingdings" panose="05000000000000000000" pitchFamily="2" charset="2"/>
              <a:buChar char="Ø"/>
            </a:pPr>
            <a:r>
              <a:rPr lang="en-US" sz="1800" b="1" dirty="0">
                <a:latin typeface="OCR A Extended" panose="02010509020102010303" pitchFamily="50" charset="0"/>
              </a:rPr>
              <a:t>Trust</a:t>
            </a:r>
            <a:r>
              <a:rPr lang="en-US" sz="1800" dirty="0">
                <a:latin typeface="OCR A Extended" panose="02010509020102010303" pitchFamily="50" charset="0"/>
              </a:rPr>
              <a:t> – Criminals build a trusting relationship with a victim which may require more time to establish.</a:t>
            </a:r>
          </a:p>
        </p:txBody>
      </p:sp>
    </p:spTree>
    <p:extLst>
      <p:ext uri="{BB962C8B-B14F-4D97-AF65-F5344CB8AC3E}">
        <p14:creationId xmlns:p14="http://schemas.microsoft.com/office/powerpoint/2010/main" val="27082173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Types of </a:t>
            </a:r>
            <a:r>
              <a:rPr lang="en-US" sz="3600" b="1" dirty="0" smtClean="0">
                <a:solidFill>
                  <a:prstClr val="white"/>
                </a:solidFill>
                <a:latin typeface="OCR A Extended" panose="02010509020102010303" pitchFamily="50" charset="0"/>
              </a:rPr>
              <a:t>cyber-attacks </a:t>
            </a:r>
            <a:r>
              <a:rPr lang="en-US" sz="3600" b="1" dirty="0" err="1" smtClean="0">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92</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2780928"/>
            <a:ext cx="12188824" cy="1080120"/>
          </a:xfrm>
        </p:spPr>
        <p:txBody>
          <a:bodyPr>
            <a:normAutofit/>
          </a:bodyPr>
          <a:lstStyle/>
          <a:p>
            <a:pPr marL="0" indent="0">
              <a:buNone/>
            </a:pPr>
            <a:r>
              <a:rPr lang="en-US" sz="2000" dirty="0">
                <a:latin typeface="OCR A Extended" panose="02010509020102010303" pitchFamily="50" charset="0"/>
              </a:rPr>
              <a:t>With the increasing number of </a:t>
            </a:r>
            <a:r>
              <a:rPr lang="en-US" sz="2000" dirty="0" smtClean="0">
                <a:latin typeface="OCR A Extended" panose="02010509020102010303" pitchFamily="50" charset="0"/>
              </a:rPr>
              <a:t>cybercrimes </a:t>
            </a:r>
            <a:r>
              <a:rPr lang="en-US" sz="2000" dirty="0">
                <a:latin typeface="OCR A Extended" panose="02010509020102010303" pitchFamily="50" charset="0"/>
              </a:rPr>
              <a:t>today, it is good to be aware of </a:t>
            </a:r>
            <a:r>
              <a:rPr lang="en-US" sz="2000" dirty="0" smtClean="0">
                <a:latin typeface="OCR A Extended" panose="02010509020102010303" pitchFamily="50" charset="0"/>
              </a:rPr>
              <a:t>cyber-attacks </a:t>
            </a:r>
            <a:r>
              <a:rPr lang="en-US" sz="2000" dirty="0">
                <a:latin typeface="OCR A Extended" panose="02010509020102010303" pitchFamily="50" charset="0"/>
              </a:rPr>
              <a:t>and how one can protect their network.</a:t>
            </a:r>
            <a:endParaRPr lang="en-US" sz="1800" dirty="0">
              <a:latin typeface="OCR A Extended" panose="02010509020102010303" pitchFamily="50" charset="0"/>
            </a:endParaRPr>
          </a:p>
        </p:txBody>
      </p:sp>
    </p:spTree>
    <p:extLst>
      <p:ext uri="{BB962C8B-B14F-4D97-AF65-F5344CB8AC3E}">
        <p14:creationId xmlns:p14="http://schemas.microsoft.com/office/powerpoint/2010/main" val="580252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39035"/>
            <a:ext cx="12188826" cy="6124108"/>
          </a:xfrm>
          <a:solidFill>
            <a:schemeClr val="accent2">
              <a:lumMod val="50000"/>
            </a:schemeClr>
          </a:solidFill>
        </p:spPr>
        <p:txBody>
          <a:bodyPr>
            <a:normAutofit/>
          </a:bodyPr>
          <a:lstStyle/>
          <a:p>
            <a:pPr algn="ctr"/>
            <a:r>
              <a:rPr lang="en-US" sz="4000" b="1" dirty="0" smtClean="0">
                <a:solidFill>
                  <a:schemeClr val="bg1"/>
                </a:solidFill>
                <a:latin typeface="OCR A Extended" panose="02010509020102010303" pitchFamily="50" charset="0"/>
              </a:rPr>
              <a:t/>
            </a:r>
            <a:br>
              <a:rPr lang="en-US" sz="4000" b="1" dirty="0" smtClean="0">
                <a:solidFill>
                  <a:schemeClr val="bg1"/>
                </a:solidFill>
                <a:latin typeface="OCR A Extended" panose="02010509020102010303" pitchFamily="50" charset="0"/>
              </a:rPr>
            </a:br>
            <a:r>
              <a:rPr lang="en-US" sz="4000" b="1" dirty="0">
                <a:solidFill>
                  <a:schemeClr val="bg1"/>
                </a:solidFill>
                <a:latin typeface="OCR A Extended" panose="02010509020102010303" pitchFamily="50" charset="0"/>
              </a:rPr>
              <a:t/>
            </a:r>
            <a:br>
              <a:rPr lang="en-US" sz="4000" b="1" dirty="0">
                <a:solidFill>
                  <a:schemeClr val="bg1"/>
                </a:solidFill>
                <a:latin typeface="OCR A Extended" panose="02010509020102010303" pitchFamily="50" charset="0"/>
              </a:rPr>
            </a:br>
            <a:r>
              <a:rPr lang="en-US" sz="4000" b="1" dirty="0" smtClean="0">
                <a:solidFill>
                  <a:schemeClr val="bg1"/>
                </a:solidFill>
                <a:latin typeface="OCR A Extended" panose="02010509020102010303" pitchFamily="50" charset="0"/>
              </a:rPr>
              <a:t/>
            </a:r>
            <a:br>
              <a:rPr lang="en-US" sz="4000" b="1" dirty="0" smtClean="0">
                <a:solidFill>
                  <a:schemeClr val="bg1"/>
                </a:solidFill>
                <a:latin typeface="OCR A Extended" panose="02010509020102010303" pitchFamily="50" charset="0"/>
              </a:rPr>
            </a:br>
            <a:r>
              <a:rPr lang="en-US" sz="4000" b="1" dirty="0" smtClean="0">
                <a:solidFill>
                  <a:schemeClr val="bg1"/>
                </a:solidFill>
                <a:latin typeface="OCR A Extended" panose="02010509020102010303" pitchFamily="50" charset="0"/>
              </a:rPr>
              <a:t>Threat </a:t>
            </a:r>
            <a:r>
              <a:rPr lang="en-US" sz="4000" b="1" dirty="0">
                <a:solidFill>
                  <a:schemeClr val="bg1"/>
                </a:solidFill>
                <a:latin typeface="OCR A Extended" panose="02010509020102010303" pitchFamily="50" charset="0"/>
              </a:rPr>
              <a:t>actor </a:t>
            </a:r>
            <a:r>
              <a:rPr lang="en-US" sz="4000" b="1" dirty="0" smtClean="0">
                <a:solidFill>
                  <a:schemeClr val="bg1"/>
                </a:solidFill>
                <a:latin typeface="OCR A Extended" panose="02010509020102010303" pitchFamily="50" charset="0"/>
              </a:rPr>
              <a:t>groups.</a:t>
            </a:r>
            <a:endParaRPr lang="en-US" sz="4000"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93</a:t>
            </a:fld>
            <a:endParaRPr lang="en-US" sz="1799">
              <a:solidFill>
                <a:prstClr val="black">
                  <a:tint val="75000"/>
                </a:prstClr>
              </a:solidFill>
              <a:latin typeface="Gill Sans MT"/>
            </a:endParaRPr>
          </a:p>
        </p:txBody>
      </p:sp>
      <p:pic>
        <p:nvPicPr>
          <p:cNvPr id="2" name="Picture 1"/>
          <p:cNvPicPr>
            <a:picLocks noChangeAspect="1"/>
          </p:cNvPicPr>
          <p:nvPr/>
        </p:nvPicPr>
        <p:blipFill>
          <a:blip r:embed="rId2"/>
          <a:stretch>
            <a:fillRect/>
          </a:stretch>
        </p:blipFill>
        <p:spPr>
          <a:xfrm>
            <a:off x="4150196" y="2314486"/>
            <a:ext cx="3790157" cy="3778810"/>
          </a:xfrm>
          <a:prstGeom prst="rect">
            <a:avLst/>
          </a:prstGeom>
        </p:spPr>
      </p:pic>
      <p:sp>
        <p:nvSpPr>
          <p:cNvPr id="7" name="Content Placeholder 2"/>
          <p:cNvSpPr>
            <a:spLocks noGrp="1"/>
          </p:cNvSpPr>
          <p:nvPr>
            <p:ph idx="1"/>
          </p:nvPr>
        </p:nvSpPr>
        <p:spPr>
          <a:xfrm>
            <a:off x="-1" y="5157192"/>
            <a:ext cx="4150197" cy="936104"/>
          </a:xfrm>
        </p:spPr>
        <p:txBody>
          <a:bodyPr>
            <a:normAutofit fontScale="62500" lnSpcReduction="20000"/>
          </a:bodyPr>
          <a:lstStyle/>
          <a:p>
            <a:pPr marL="0" indent="0">
              <a:buNone/>
            </a:pPr>
            <a:r>
              <a:rPr lang="en-US" sz="2000" dirty="0">
                <a:solidFill>
                  <a:schemeClr val="bg1"/>
                </a:solidFill>
                <a:latin typeface="OCR A Extended" panose="02010509020102010303" pitchFamily="50" charset="0"/>
              </a:rPr>
              <a:t>With the increasing number of </a:t>
            </a:r>
            <a:r>
              <a:rPr lang="en-US" sz="2000" dirty="0" smtClean="0">
                <a:solidFill>
                  <a:schemeClr val="bg1"/>
                </a:solidFill>
                <a:latin typeface="OCR A Extended" panose="02010509020102010303" pitchFamily="50" charset="0"/>
              </a:rPr>
              <a:t>cybercrimes </a:t>
            </a:r>
            <a:r>
              <a:rPr lang="en-US" sz="2000" dirty="0">
                <a:solidFill>
                  <a:schemeClr val="bg1"/>
                </a:solidFill>
                <a:latin typeface="OCR A Extended" panose="02010509020102010303" pitchFamily="50" charset="0"/>
              </a:rPr>
              <a:t>today, it is good to be aware of </a:t>
            </a:r>
            <a:r>
              <a:rPr lang="en-US" sz="2000" dirty="0" smtClean="0">
                <a:solidFill>
                  <a:schemeClr val="bg1"/>
                </a:solidFill>
                <a:latin typeface="OCR A Extended" panose="02010509020102010303" pitchFamily="50" charset="0"/>
              </a:rPr>
              <a:t>cyber-attacks </a:t>
            </a:r>
            <a:r>
              <a:rPr lang="en-US" sz="2000" dirty="0">
                <a:solidFill>
                  <a:schemeClr val="bg1"/>
                </a:solidFill>
                <a:latin typeface="OCR A Extended" panose="02010509020102010303" pitchFamily="50" charset="0"/>
              </a:rPr>
              <a:t>and how one can protect their network.</a:t>
            </a:r>
            <a:endParaRPr lang="en-US" sz="18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25427782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94</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12776"/>
            <a:ext cx="12188825" cy="2736304"/>
          </a:xfrm>
        </p:spPr>
        <p:txBody>
          <a:bodyPr>
            <a:normAutofit/>
          </a:bodyPr>
          <a:lstStyle/>
          <a:p>
            <a:pPr>
              <a:buFont typeface="Wingdings" panose="05000000000000000000" pitchFamily="2" charset="2"/>
              <a:buChar char="Ø"/>
            </a:pPr>
            <a:r>
              <a:rPr lang="en-US" sz="2000" dirty="0">
                <a:latin typeface="OCR A Extended" panose="02010509020102010303" pitchFamily="50" charset="0"/>
              </a:rPr>
              <a:t>Cybersecurity professionals must be aware of the different types of threat actor groups, or cyber attacker groups</a:t>
            </a:r>
            <a:r>
              <a:rPr lang="en-US" sz="2000" dirty="0" smtClean="0">
                <a:latin typeface="OCR A Extended" panose="02010509020102010303" pitchFamily="50" charset="0"/>
              </a:rPr>
              <a:t>.</a:t>
            </a:r>
          </a:p>
          <a:p>
            <a:pPr marL="0" indent="0">
              <a:buNone/>
            </a:pPr>
            <a:r>
              <a:rPr lang="en-US" sz="2000" dirty="0" smtClean="0">
                <a:latin typeface="OCR A Extended" panose="02010509020102010303" pitchFamily="50" charset="0"/>
              </a:rPr>
              <a:t> </a:t>
            </a:r>
          </a:p>
          <a:p>
            <a:pPr>
              <a:buFont typeface="Wingdings" panose="05000000000000000000" pitchFamily="2" charset="2"/>
              <a:buChar char="Ø"/>
            </a:pPr>
            <a:r>
              <a:rPr lang="en-US" sz="2000" dirty="0" smtClean="0">
                <a:latin typeface="OCR A Extended" panose="02010509020102010303" pitchFamily="50" charset="0"/>
              </a:rPr>
              <a:t>These </a:t>
            </a:r>
            <a:r>
              <a:rPr lang="en-US" sz="2000" dirty="0">
                <a:latin typeface="OCR A Extended" panose="02010509020102010303" pitchFamily="50" charset="0"/>
              </a:rPr>
              <a:t>are diverse groups and they vary substantially in motivation, resources, and techniques</a:t>
            </a:r>
            <a:r>
              <a:rPr lang="en-US" sz="2000" dirty="0" smtClean="0">
                <a:latin typeface="OCR A Extended" panose="02010509020102010303" pitchFamily="50" charset="0"/>
              </a:rPr>
              <a:t>.</a:t>
            </a:r>
          </a:p>
        </p:txBody>
      </p:sp>
    </p:spTree>
    <p:extLst>
      <p:ext uri="{BB962C8B-B14F-4D97-AF65-F5344CB8AC3E}">
        <p14:creationId xmlns:p14="http://schemas.microsoft.com/office/powerpoint/2010/main" val="37096945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95</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412776"/>
            <a:ext cx="12188825" cy="2736304"/>
          </a:xfrm>
        </p:spPr>
        <p:txBody>
          <a:bodyPr>
            <a:normAutofit/>
          </a:bodyPr>
          <a:lstStyle/>
          <a:p>
            <a:pPr marL="0" indent="0">
              <a:buNone/>
            </a:pPr>
            <a:r>
              <a:rPr lang="en-US" sz="2000" dirty="0" smtClean="0">
                <a:latin typeface="OCR A Extended" panose="02010509020102010303" pitchFamily="50" charset="0"/>
              </a:rPr>
              <a:t>Let's </a:t>
            </a:r>
            <a:r>
              <a:rPr lang="en-US" sz="2000" dirty="0">
                <a:latin typeface="OCR A Extended" panose="02010509020102010303" pitchFamily="50" charset="0"/>
              </a:rPr>
              <a:t>review and compare the five </a:t>
            </a:r>
            <a:r>
              <a:rPr lang="en-US" sz="2000" dirty="0" smtClean="0">
                <a:latin typeface="OCR A Extended" panose="02010509020102010303" pitchFamily="50" charset="0"/>
              </a:rPr>
              <a:t>types </a:t>
            </a:r>
            <a:r>
              <a:rPr lang="en-US" sz="2000" dirty="0">
                <a:latin typeface="OCR A Extended" panose="02010509020102010303" pitchFamily="50" charset="0"/>
              </a:rPr>
              <a:t>of cyber attacker groups</a:t>
            </a:r>
            <a:r>
              <a:rPr lang="en-US" sz="2000" dirty="0" smtClean="0">
                <a:latin typeface="OCR A Extended" panose="02010509020102010303" pitchFamily="50" charset="0"/>
              </a:rPr>
              <a:t>.</a:t>
            </a:r>
          </a:p>
          <a:p>
            <a:pPr lvl="1">
              <a:buFont typeface="Wingdings" panose="05000000000000000000" pitchFamily="2" charset="2"/>
              <a:buChar char="Ø"/>
            </a:pPr>
            <a:r>
              <a:rPr lang="en-US" sz="1800" b="1" dirty="0">
                <a:latin typeface="OCR A Extended" panose="02010509020102010303" pitchFamily="50" charset="0"/>
              </a:rPr>
              <a:t>Script </a:t>
            </a:r>
            <a:r>
              <a:rPr lang="en-US" sz="1800" b="1" dirty="0" smtClean="0">
                <a:latin typeface="OCR A Extended" panose="02010509020102010303" pitchFamily="50" charset="0"/>
              </a:rPr>
              <a:t>kiddie</a:t>
            </a:r>
          </a:p>
          <a:p>
            <a:pPr lvl="1">
              <a:buFont typeface="Wingdings" panose="05000000000000000000" pitchFamily="2" charset="2"/>
              <a:buChar char="Ø"/>
            </a:pPr>
            <a:r>
              <a:rPr lang="en-US" sz="1800" b="1" dirty="0" smtClean="0">
                <a:latin typeface="OCR A Extended" panose="02010509020102010303" pitchFamily="50" charset="0"/>
              </a:rPr>
              <a:t>Hacktivist</a:t>
            </a:r>
          </a:p>
          <a:p>
            <a:pPr lvl="1">
              <a:buFont typeface="Wingdings" panose="05000000000000000000" pitchFamily="2" charset="2"/>
              <a:buChar char="Ø"/>
            </a:pPr>
            <a:r>
              <a:rPr lang="en-US" sz="1800" b="1" dirty="0">
                <a:latin typeface="OCR A Extended" panose="02010509020102010303" pitchFamily="50" charset="0"/>
              </a:rPr>
              <a:t>Cyber Criminals</a:t>
            </a:r>
          </a:p>
          <a:p>
            <a:pPr lvl="1">
              <a:buFont typeface="Wingdings" panose="05000000000000000000" pitchFamily="2" charset="2"/>
              <a:buChar char="Ø"/>
            </a:pPr>
            <a:r>
              <a:rPr lang="en-US" sz="1800" b="1" dirty="0">
                <a:latin typeface="OCR A Extended" panose="02010509020102010303" pitchFamily="50" charset="0"/>
              </a:rPr>
              <a:t>Nation state hacker </a:t>
            </a:r>
            <a:endParaRPr lang="en-US" sz="1800" b="1" dirty="0" smtClean="0">
              <a:latin typeface="OCR A Extended" panose="02010509020102010303" pitchFamily="50" charset="0"/>
            </a:endParaRPr>
          </a:p>
          <a:p>
            <a:pPr lvl="1">
              <a:buFont typeface="Wingdings" panose="05000000000000000000" pitchFamily="2" charset="2"/>
              <a:buChar char="Ø"/>
            </a:pPr>
            <a:r>
              <a:rPr lang="en-US" sz="1800" b="1" dirty="0" smtClean="0">
                <a:latin typeface="OCR A Extended" panose="02010509020102010303" pitchFamily="50" charset="0"/>
              </a:rPr>
              <a:t>Insider Threats</a:t>
            </a:r>
            <a:endParaRPr lang="en-US" sz="1800" b="1" dirty="0">
              <a:latin typeface="OCR A Extended" panose="02010509020102010303" pitchFamily="50" charset="0"/>
            </a:endParaRPr>
          </a:p>
        </p:txBody>
      </p:sp>
    </p:spTree>
    <p:extLst>
      <p:ext uri="{BB962C8B-B14F-4D97-AF65-F5344CB8AC3E}">
        <p14:creationId xmlns:p14="http://schemas.microsoft.com/office/powerpoint/2010/main" val="24373071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96</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916832"/>
            <a:ext cx="12188824" cy="4176464"/>
          </a:xfrm>
        </p:spPr>
        <p:txBody>
          <a:bodyPr>
            <a:normAutofit/>
          </a:bodyPr>
          <a:lstStyle/>
          <a:p>
            <a:pPr marL="0" indent="0">
              <a:buNone/>
            </a:pPr>
            <a:r>
              <a:rPr lang="en-US" sz="1800" b="1" dirty="0" smtClean="0">
                <a:latin typeface="OCR A Extended" panose="02010509020102010303" pitchFamily="50" charset="0"/>
              </a:rPr>
              <a:t>Script kiddie</a:t>
            </a:r>
          </a:p>
          <a:p>
            <a:pPr>
              <a:buFont typeface="Wingdings" panose="05000000000000000000" pitchFamily="2" charset="2"/>
              <a:buChar char="Ø"/>
            </a:pPr>
            <a:r>
              <a:rPr lang="en-US" sz="1800" dirty="0">
                <a:latin typeface="OCR A Extended" panose="02010509020102010303" pitchFamily="50" charset="0"/>
              </a:rPr>
              <a:t>The term "script kiddie" refers to someone who uses programs, frequently basic hacking tools, without truly understanding what is going on behind the scenes. </a:t>
            </a:r>
            <a:endParaRPr lang="en-US" sz="1800" dirty="0" smtClean="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They </a:t>
            </a:r>
            <a:r>
              <a:rPr lang="en-US" sz="1800" dirty="0">
                <a:latin typeface="OCR A Extended" panose="02010509020102010303" pitchFamily="50" charset="0"/>
              </a:rPr>
              <a:t>may display a basic understanding of networking and programming, but lack technical skills as well as patience or strategic intent.</a:t>
            </a:r>
            <a:endParaRPr lang="en-US" sz="1800" dirty="0" smtClean="0">
              <a:latin typeface="OCR A Extended" panose="02010509020102010303" pitchFamily="50" charset="0"/>
            </a:endParaRPr>
          </a:p>
        </p:txBody>
      </p:sp>
      <p:sp>
        <p:nvSpPr>
          <p:cNvPr id="6" name="Title 1"/>
          <p:cNvSpPr txBox="1">
            <a:spLocks/>
          </p:cNvSpPr>
          <p:nvPr/>
        </p:nvSpPr>
        <p:spPr>
          <a:xfrm>
            <a:off x="1" y="1208490"/>
            <a:ext cx="4222203" cy="708342"/>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SCRIPT KIDDIE.</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1090935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97</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0" y="1916832"/>
            <a:ext cx="12188824" cy="1584176"/>
          </a:xfrm>
        </p:spPr>
        <p:txBody>
          <a:bodyPr>
            <a:normAutofit/>
          </a:bodyPr>
          <a:lstStyle/>
          <a:p>
            <a:pPr marL="0" indent="0">
              <a:buNone/>
            </a:pPr>
            <a:endParaRPr lang="en-US" sz="1800" b="1" dirty="0">
              <a:latin typeface="OCR A Extended" panose="02010509020102010303" pitchFamily="50" charset="0"/>
            </a:endParaRPr>
          </a:p>
          <a:p>
            <a:pPr marL="0" indent="0">
              <a:buNone/>
            </a:pPr>
            <a:r>
              <a:rPr lang="en-US" sz="1800" b="1" dirty="0" smtClean="0">
                <a:latin typeface="OCR A Extended" panose="02010509020102010303" pitchFamily="50" charset="0"/>
              </a:rPr>
              <a:t>Profile </a:t>
            </a:r>
            <a:r>
              <a:rPr lang="en-US" sz="1800" b="1" dirty="0">
                <a:latin typeface="OCR A Extended" panose="02010509020102010303" pitchFamily="50" charset="0"/>
              </a:rPr>
              <a:t>of a script kiddie</a:t>
            </a:r>
            <a:endParaRPr lang="en-US" sz="1800" b="1" dirty="0" smtClean="0">
              <a:latin typeface="OCR A Extended" panose="02010509020102010303" pitchFamily="50"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57503757"/>
              </p:ext>
            </p:extLst>
          </p:nvPr>
        </p:nvGraphicFramePr>
        <p:xfrm>
          <a:off x="0" y="3363980"/>
          <a:ext cx="12188824" cy="2369276"/>
        </p:xfrm>
        <a:graphic>
          <a:graphicData uri="http://schemas.openxmlformats.org/drawingml/2006/table">
            <a:tbl>
              <a:tblPr firstRow="1" bandRow="1">
                <a:tableStyleId>{5C22544A-7EE6-4342-B048-85BDC9FD1C3A}</a:tableStyleId>
              </a:tblPr>
              <a:tblGrid>
                <a:gridCol w="6094412">
                  <a:extLst>
                    <a:ext uri="{9D8B030D-6E8A-4147-A177-3AD203B41FA5}">
                      <a16:colId xmlns:a16="http://schemas.microsoft.com/office/drawing/2014/main" val="1843049833"/>
                    </a:ext>
                  </a:extLst>
                </a:gridCol>
                <a:gridCol w="6094412">
                  <a:extLst>
                    <a:ext uri="{9D8B030D-6E8A-4147-A177-3AD203B41FA5}">
                      <a16:colId xmlns:a16="http://schemas.microsoft.com/office/drawing/2014/main" val="3660343775"/>
                    </a:ext>
                  </a:extLst>
                </a:gridCol>
              </a:tblGrid>
              <a:tr h="437482">
                <a:tc>
                  <a:txBody>
                    <a:bodyPr/>
                    <a:lstStyle/>
                    <a:p>
                      <a:pPr algn="ctr" fontAlgn="t"/>
                      <a:r>
                        <a:rPr lang="en-GB" b="1">
                          <a:solidFill>
                            <a:schemeClr val="bg1"/>
                          </a:solidFill>
                          <a:effectLst/>
                        </a:rPr>
                        <a:t>Who are they?</a:t>
                      </a:r>
                    </a:p>
                  </a:txBody>
                  <a:tcPr marL="76200" marR="76200" marT="76200" marB="76200"/>
                </a:tc>
                <a:tc>
                  <a:txBody>
                    <a:bodyPr/>
                    <a:lstStyle/>
                    <a:p>
                      <a:pPr algn="ctr" fontAlgn="t"/>
                      <a:r>
                        <a:rPr lang="en-GB" b="1" dirty="0">
                          <a:solidFill>
                            <a:schemeClr val="bg1"/>
                          </a:solidFill>
                          <a:effectLst/>
                        </a:rPr>
                        <a:t>What is their objective?</a:t>
                      </a:r>
                    </a:p>
                  </a:txBody>
                  <a:tcPr marL="76200" marR="76200" marT="76200" marB="76200"/>
                </a:tc>
                <a:extLst>
                  <a:ext uri="{0D108BD9-81ED-4DB2-BD59-A6C34878D82A}">
                    <a16:rowId xmlns:a16="http://schemas.microsoft.com/office/drawing/2014/main" val="2411617114"/>
                  </a:ext>
                </a:extLst>
              </a:tr>
              <a:tr h="522915">
                <a:tc>
                  <a:txBody>
                    <a:bodyPr/>
                    <a:lstStyle/>
                    <a:p>
                      <a:pPr algn="ctr" fontAlgn="t"/>
                      <a:r>
                        <a:rPr lang="en-GB" dirty="0">
                          <a:effectLst/>
                        </a:rPr>
                        <a:t>Self-taught individuals, typically teenagers</a:t>
                      </a:r>
                    </a:p>
                  </a:txBody>
                  <a:tcPr marL="76200" marR="76200" marT="76200" marB="76200"/>
                </a:tc>
                <a:tc>
                  <a:txBody>
                    <a:bodyPr/>
                    <a:lstStyle/>
                    <a:p>
                      <a:pPr algn="ctr" fontAlgn="t"/>
                      <a:r>
                        <a:rPr lang="en-US">
                          <a:effectLst/>
                        </a:rPr>
                        <a:t>Seek reputation enhancement or attack for fun</a:t>
                      </a:r>
                    </a:p>
                  </a:txBody>
                  <a:tcPr marL="76200" marR="76200" marT="76200" marB="76200"/>
                </a:tc>
                <a:extLst>
                  <a:ext uri="{0D108BD9-81ED-4DB2-BD59-A6C34878D82A}">
                    <a16:rowId xmlns:a16="http://schemas.microsoft.com/office/drawing/2014/main" val="3986365710"/>
                  </a:ext>
                </a:extLst>
              </a:tr>
              <a:tr h="437482">
                <a:tc>
                  <a:txBody>
                    <a:bodyPr/>
                    <a:lstStyle/>
                    <a:p>
                      <a:pPr algn="ctr" fontAlgn="t"/>
                      <a:r>
                        <a:rPr lang="en-US" b="1" dirty="0">
                          <a:solidFill>
                            <a:schemeClr val="bg1"/>
                          </a:solidFill>
                          <a:effectLst/>
                        </a:rPr>
                        <a:t>What resource do they have?</a:t>
                      </a:r>
                    </a:p>
                  </a:txBody>
                  <a:tcPr marL="76200" marR="76200" marT="76200" marB="76200">
                    <a:solidFill>
                      <a:schemeClr val="accent1"/>
                    </a:solidFill>
                  </a:tcPr>
                </a:tc>
                <a:tc>
                  <a:txBody>
                    <a:bodyPr/>
                    <a:lstStyle/>
                    <a:p>
                      <a:pPr algn="ctr" fontAlgn="t"/>
                      <a:r>
                        <a:rPr lang="en-US" b="1" dirty="0">
                          <a:solidFill>
                            <a:schemeClr val="bg1"/>
                          </a:solidFill>
                          <a:effectLst/>
                        </a:rPr>
                        <a:t>How do you protect against them?</a:t>
                      </a:r>
                    </a:p>
                  </a:txBody>
                  <a:tcPr marL="76200" marR="76200" marT="76200" marB="76200">
                    <a:solidFill>
                      <a:schemeClr val="accent1"/>
                    </a:solidFill>
                  </a:tcPr>
                </a:tc>
                <a:extLst>
                  <a:ext uri="{0D108BD9-81ED-4DB2-BD59-A6C34878D82A}">
                    <a16:rowId xmlns:a16="http://schemas.microsoft.com/office/drawing/2014/main" val="2017970434"/>
                  </a:ext>
                </a:extLst>
              </a:tr>
              <a:tr h="971397">
                <a:tc>
                  <a:txBody>
                    <a:bodyPr/>
                    <a:lstStyle/>
                    <a:p>
                      <a:pPr algn="ctr" fontAlgn="t"/>
                      <a:r>
                        <a:rPr lang="en-US" dirty="0">
                          <a:effectLst/>
                        </a:rPr>
                        <a:t>Little funding, little or no technical expertise and assistance, may use free tools written by others</a:t>
                      </a:r>
                    </a:p>
                  </a:txBody>
                  <a:tcPr marL="76200" marR="76200" marT="76200" marB="76200"/>
                </a:tc>
                <a:tc>
                  <a:txBody>
                    <a:bodyPr/>
                    <a:lstStyle/>
                    <a:p>
                      <a:pPr algn="ctr" fontAlgn="t"/>
                      <a:r>
                        <a:rPr lang="en-US" dirty="0">
                          <a:effectLst/>
                        </a:rPr>
                        <a:t>Ensure patching schedule is effective and basic perimeter defenses are up to date</a:t>
                      </a:r>
                    </a:p>
                  </a:txBody>
                  <a:tcPr marL="76200" marR="76200" marT="76200" marB="76200"/>
                </a:tc>
                <a:extLst>
                  <a:ext uri="{0D108BD9-81ED-4DB2-BD59-A6C34878D82A}">
                    <a16:rowId xmlns:a16="http://schemas.microsoft.com/office/drawing/2014/main" val="3940200061"/>
                  </a:ext>
                </a:extLst>
              </a:tr>
            </a:tbl>
          </a:graphicData>
        </a:graphic>
      </p:graphicFrame>
      <p:sp>
        <p:nvSpPr>
          <p:cNvPr id="6" name="Title 1"/>
          <p:cNvSpPr txBox="1">
            <a:spLocks/>
          </p:cNvSpPr>
          <p:nvPr/>
        </p:nvSpPr>
        <p:spPr>
          <a:xfrm>
            <a:off x="1" y="1208490"/>
            <a:ext cx="4150195" cy="708342"/>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SCRIPT KIDDIE.</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6835220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98</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916832"/>
            <a:ext cx="12188825" cy="4176464"/>
          </a:xfrm>
        </p:spPr>
        <p:txBody>
          <a:bodyPr>
            <a:normAutofit/>
          </a:bodyPr>
          <a:lstStyle/>
          <a:p>
            <a:pPr marL="0" indent="0">
              <a:buNone/>
            </a:pPr>
            <a:r>
              <a:rPr lang="en-US" sz="1800" b="1" dirty="0" smtClean="0">
                <a:latin typeface="OCR A Extended" panose="02010509020102010303" pitchFamily="50" charset="0"/>
              </a:rPr>
              <a:t>Hacktivist</a:t>
            </a:r>
          </a:p>
          <a:p>
            <a:pPr>
              <a:buFont typeface="Wingdings" panose="05000000000000000000" pitchFamily="2" charset="2"/>
              <a:buChar char="Ø"/>
            </a:pPr>
            <a:r>
              <a:rPr lang="en-US" sz="1800" dirty="0">
                <a:latin typeface="OCR A Extended" panose="02010509020102010303" pitchFamily="50" charset="0"/>
              </a:rPr>
              <a:t>Hacktivist is a term which combines "hacker" and "activist". </a:t>
            </a:r>
            <a:endParaRPr lang="en-US" sz="1800" dirty="0" smtClean="0">
              <a:latin typeface="OCR A Extended" panose="02010509020102010303" pitchFamily="50" charset="0"/>
            </a:endParaRPr>
          </a:p>
          <a:p>
            <a:pPr>
              <a:buFont typeface="Wingdings" panose="05000000000000000000" pitchFamily="2" charset="2"/>
              <a:buChar char="Ø"/>
            </a:pPr>
            <a:r>
              <a:rPr lang="en-US" sz="1800" dirty="0" smtClean="0">
                <a:latin typeface="OCR A Extended" panose="02010509020102010303" pitchFamily="50" charset="0"/>
              </a:rPr>
              <a:t>Hacktivists </a:t>
            </a:r>
            <a:r>
              <a:rPr lang="en-US" sz="1800" dirty="0">
                <a:latin typeface="OCR A Extended" panose="02010509020102010303" pitchFamily="50" charset="0"/>
              </a:rPr>
              <a:t>seek a political or economic change and will use hacking to achieve it.</a:t>
            </a:r>
            <a:endParaRPr lang="en-US" sz="1800" dirty="0" smtClean="0">
              <a:latin typeface="OCR A Extended" panose="02010509020102010303" pitchFamily="50" charset="0"/>
            </a:endParaRPr>
          </a:p>
        </p:txBody>
      </p:sp>
      <p:sp>
        <p:nvSpPr>
          <p:cNvPr id="6" name="Title 1"/>
          <p:cNvSpPr txBox="1">
            <a:spLocks/>
          </p:cNvSpPr>
          <p:nvPr/>
        </p:nvSpPr>
        <p:spPr>
          <a:xfrm>
            <a:off x="1" y="1208490"/>
            <a:ext cx="3286099" cy="708342"/>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HACKTIVIST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908350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894"/>
            <a:ext cx="12188825" cy="1207596"/>
          </a:xfrm>
          <a:solidFill>
            <a:schemeClr val="accent2">
              <a:lumMod val="50000"/>
            </a:schemeClr>
          </a:solidFill>
        </p:spPr>
        <p:txBody>
          <a:bodyPr>
            <a:normAutofit/>
          </a:bodyPr>
          <a:lstStyle/>
          <a:p>
            <a:pPr algn="ctr"/>
            <a:r>
              <a:rPr lang="en-US" sz="3600" b="1" dirty="0">
                <a:solidFill>
                  <a:prstClr val="white"/>
                </a:solidFill>
                <a:latin typeface="OCR A Extended" panose="02010509020102010303" pitchFamily="50" charset="0"/>
              </a:rPr>
              <a:t>Threat actor groups </a:t>
            </a:r>
            <a:r>
              <a:rPr lang="en-US" sz="3600" b="1" dirty="0" err="1">
                <a:solidFill>
                  <a:prstClr val="white"/>
                </a:solidFill>
                <a:latin typeface="OCR A Extended" panose="02010509020102010303" pitchFamily="50" charset="0"/>
              </a:rPr>
              <a:t>cont</a:t>
            </a:r>
            <a:r>
              <a:rPr lang="en-US" sz="3600" b="1" dirty="0" smtClean="0">
                <a:solidFill>
                  <a:prstClr val="white"/>
                </a:solidFill>
                <a:latin typeface="OCR A Extended" panose="02010509020102010303" pitchFamily="50" charset="0"/>
              </a:rPr>
              <a:t>…</a:t>
            </a:r>
            <a:endParaRPr lang="en-US" b="1" dirty="0">
              <a:solidFill>
                <a:schemeClr val="bg1"/>
              </a:solidFill>
              <a:latin typeface="OCR A Extended" panose="02010509020102010303" pitchFamily="50" charset="0"/>
            </a:endParaRPr>
          </a:p>
        </p:txBody>
      </p:sp>
      <p:sp>
        <p:nvSpPr>
          <p:cNvPr id="4" name="Slide Number Placeholder 3"/>
          <p:cNvSpPr>
            <a:spLocks noGrp="1"/>
          </p:cNvSpPr>
          <p:nvPr>
            <p:ph type="sldNum" sz="quarter" idx="4294967295"/>
          </p:nvPr>
        </p:nvSpPr>
        <p:spPr/>
        <p:txBody>
          <a:bodyPr/>
          <a:lstStyle/>
          <a:p>
            <a:pPr defTabSz="457063"/>
            <a:fld id="{63D4570F-C6A9-4DAF-A999-A5886C7BA2FD}" type="slidenum">
              <a:rPr lang="en-US" sz="1799">
                <a:solidFill>
                  <a:prstClr val="black">
                    <a:tint val="75000"/>
                  </a:prstClr>
                </a:solidFill>
                <a:latin typeface="Gill Sans MT"/>
              </a:rPr>
              <a:pPr defTabSz="457063"/>
              <a:t>99</a:t>
            </a:fld>
            <a:endParaRPr lang="en-US" sz="1799">
              <a:solidFill>
                <a:prstClr val="black">
                  <a:tint val="75000"/>
                </a:prstClr>
              </a:solidFill>
              <a:latin typeface="Gill Sans MT"/>
            </a:endParaRPr>
          </a:p>
        </p:txBody>
      </p:sp>
      <p:sp>
        <p:nvSpPr>
          <p:cNvPr id="3" name="Content Placeholder 2"/>
          <p:cNvSpPr>
            <a:spLocks noGrp="1"/>
          </p:cNvSpPr>
          <p:nvPr>
            <p:ph idx="1"/>
          </p:nvPr>
        </p:nvSpPr>
        <p:spPr>
          <a:xfrm>
            <a:off x="-1" y="1988839"/>
            <a:ext cx="12188825" cy="1907621"/>
          </a:xfrm>
        </p:spPr>
        <p:txBody>
          <a:bodyPr>
            <a:normAutofit/>
          </a:bodyPr>
          <a:lstStyle/>
          <a:p>
            <a:pPr marL="0" indent="0">
              <a:buNone/>
            </a:pPr>
            <a:endParaRPr lang="en-US" sz="1800" b="1" dirty="0" smtClean="0">
              <a:latin typeface="OCR A Extended" panose="02010509020102010303" pitchFamily="50" charset="0"/>
            </a:endParaRPr>
          </a:p>
          <a:p>
            <a:pPr marL="0" indent="0">
              <a:buNone/>
            </a:pPr>
            <a:endParaRPr lang="en-US" sz="1800" b="1" dirty="0">
              <a:latin typeface="OCR A Extended" panose="02010509020102010303" pitchFamily="50" charset="0"/>
            </a:endParaRPr>
          </a:p>
          <a:p>
            <a:pPr marL="0" indent="0">
              <a:buNone/>
            </a:pPr>
            <a:r>
              <a:rPr lang="en-US" sz="1800" b="1" dirty="0">
                <a:latin typeface="OCR A Extended" panose="02010509020102010303" pitchFamily="50" charset="0"/>
              </a:rPr>
              <a:t>Profile of a hacktivist</a:t>
            </a:r>
            <a:endParaRPr lang="en-US" sz="1800" b="1" dirty="0" smtClean="0">
              <a:latin typeface="OCR A Extended" panose="02010509020102010303" pitchFamily="50"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05257789"/>
              </p:ext>
            </p:extLst>
          </p:nvPr>
        </p:nvGraphicFramePr>
        <p:xfrm>
          <a:off x="0" y="3896461"/>
          <a:ext cx="12188824" cy="2124827"/>
        </p:xfrm>
        <a:graphic>
          <a:graphicData uri="http://schemas.openxmlformats.org/drawingml/2006/table">
            <a:tbl>
              <a:tblPr firstRow="1" bandRow="1">
                <a:tableStyleId>{5C22544A-7EE6-4342-B048-85BDC9FD1C3A}</a:tableStyleId>
              </a:tblPr>
              <a:tblGrid>
                <a:gridCol w="6094412">
                  <a:extLst>
                    <a:ext uri="{9D8B030D-6E8A-4147-A177-3AD203B41FA5}">
                      <a16:colId xmlns:a16="http://schemas.microsoft.com/office/drawing/2014/main" val="1843049833"/>
                    </a:ext>
                  </a:extLst>
                </a:gridCol>
                <a:gridCol w="6094412">
                  <a:extLst>
                    <a:ext uri="{9D8B030D-6E8A-4147-A177-3AD203B41FA5}">
                      <a16:colId xmlns:a16="http://schemas.microsoft.com/office/drawing/2014/main" val="3660343775"/>
                    </a:ext>
                  </a:extLst>
                </a:gridCol>
              </a:tblGrid>
              <a:tr h="372292">
                <a:tc>
                  <a:txBody>
                    <a:bodyPr/>
                    <a:lstStyle/>
                    <a:p>
                      <a:pPr algn="ctr" fontAlgn="t"/>
                      <a:r>
                        <a:rPr lang="en-GB" b="1">
                          <a:effectLst/>
                        </a:rPr>
                        <a:t>Who are they?</a:t>
                      </a:r>
                    </a:p>
                  </a:txBody>
                  <a:tcPr marL="76200" marR="76200" marT="76200" marB="76200"/>
                </a:tc>
                <a:tc>
                  <a:txBody>
                    <a:bodyPr/>
                    <a:lstStyle/>
                    <a:p>
                      <a:pPr algn="ctr" fontAlgn="t"/>
                      <a:r>
                        <a:rPr lang="en-GB" b="1" dirty="0">
                          <a:effectLst/>
                        </a:rPr>
                        <a:t>What is their objective?</a:t>
                      </a:r>
                    </a:p>
                  </a:txBody>
                  <a:tcPr marL="76200" marR="76200" marT="76200" marB="76200"/>
                </a:tc>
                <a:extLst>
                  <a:ext uri="{0D108BD9-81ED-4DB2-BD59-A6C34878D82A}">
                    <a16:rowId xmlns:a16="http://schemas.microsoft.com/office/drawing/2014/main" val="2411617114"/>
                  </a:ext>
                </a:extLst>
              </a:tr>
              <a:tr h="444994">
                <a:tc>
                  <a:txBody>
                    <a:bodyPr/>
                    <a:lstStyle/>
                    <a:p>
                      <a:pPr algn="ctr" fontAlgn="t"/>
                      <a:r>
                        <a:rPr lang="en-US" dirty="0">
                          <a:effectLst/>
                        </a:rPr>
                        <a:t>Driven idealists forming loose coalitions</a:t>
                      </a:r>
                    </a:p>
                  </a:txBody>
                  <a:tcPr marL="76200" marR="76200" marT="76200" marB="76200"/>
                </a:tc>
                <a:tc>
                  <a:txBody>
                    <a:bodyPr/>
                    <a:lstStyle/>
                    <a:p>
                      <a:pPr algn="ctr" fontAlgn="t"/>
                      <a:r>
                        <a:rPr lang="en-US">
                          <a:effectLst/>
                        </a:rPr>
                        <a:t>Want to bring about a change </a:t>
                      </a:r>
                    </a:p>
                  </a:txBody>
                  <a:tcPr marL="76200" marR="76200" marT="76200" marB="76200"/>
                </a:tc>
                <a:extLst>
                  <a:ext uri="{0D108BD9-81ED-4DB2-BD59-A6C34878D82A}">
                    <a16:rowId xmlns:a16="http://schemas.microsoft.com/office/drawing/2014/main" val="3986365710"/>
                  </a:ext>
                </a:extLst>
              </a:tr>
              <a:tr h="372292">
                <a:tc>
                  <a:txBody>
                    <a:bodyPr/>
                    <a:lstStyle/>
                    <a:p>
                      <a:pPr algn="ctr" fontAlgn="t"/>
                      <a:r>
                        <a:rPr lang="en-US" b="1" dirty="0">
                          <a:solidFill>
                            <a:schemeClr val="bg1"/>
                          </a:solidFill>
                          <a:effectLst/>
                        </a:rPr>
                        <a:t>What resource do they have?</a:t>
                      </a:r>
                    </a:p>
                  </a:txBody>
                  <a:tcPr marL="76200" marR="76200" marT="76200" marB="76200">
                    <a:solidFill>
                      <a:schemeClr val="accent1"/>
                    </a:solidFill>
                  </a:tcPr>
                </a:tc>
                <a:tc>
                  <a:txBody>
                    <a:bodyPr/>
                    <a:lstStyle/>
                    <a:p>
                      <a:pPr algn="ctr" fontAlgn="t"/>
                      <a:r>
                        <a:rPr lang="en-US" b="1" dirty="0">
                          <a:solidFill>
                            <a:schemeClr val="bg1"/>
                          </a:solidFill>
                          <a:effectLst/>
                        </a:rPr>
                        <a:t>How do you protect against them?</a:t>
                      </a:r>
                    </a:p>
                  </a:txBody>
                  <a:tcPr marL="76200" marR="76200" marT="76200" marB="76200">
                    <a:solidFill>
                      <a:schemeClr val="accent1"/>
                    </a:solidFill>
                  </a:tcPr>
                </a:tc>
                <a:extLst>
                  <a:ext uri="{0D108BD9-81ED-4DB2-BD59-A6C34878D82A}">
                    <a16:rowId xmlns:a16="http://schemas.microsoft.com/office/drawing/2014/main" val="2017970434"/>
                  </a:ext>
                </a:extLst>
              </a:tr>
              <a:tr h="826647">
                <a:tc>
                  <a:txBody>
                    <a:bodyPr/>
                    <a:lstStyle/>
                    <a:p>
                      <a:pPr algn="ctr" fontAlgn="t"/>
                      <a:r>
                        <a:rPr lang="en-US">
                          <a:effectLst/>
                        </a:rPr>
                        <a:t>Operate at scale with varying tools and biggest attribute is size</a:t>
                      </a:r>
                    </a:p>
                  </a:txBody>
                  <a:tcPr marL="76200" marR="76200" marT="76200" marB="76200"/>
                </a:tc>
                <a:tc>
                  <a:txBody>
                    <a:bodyPr/>
                    <a:lstStyle/>
                    <a:p>
                      <a:pPr algn="ctr" fontAlgn="t"/>
                      <a:r>
                        <a:rPr lang="en-US" dirty="0">
                          <a:effectLst/>
                        </a:rPr>
                        <a:t>Ensure defenses can cope with an extended disruptive attack</a:t>
                      </a:r>
                    </a:p>
                  </a:txBody>
                  <a:tcPr marL="76200" marR="76200" marT="76200" marB="76200"/>
                </a:tc>
                <a:extLst>
                  <a:ext uri="{0D108BD9-81ED-4DB2-BD59-A6C34878D82A}">
                    <a16:rowId xmlns:a16="http://schemas.microsoft.com/office/drawing/2014/main" val="3940200061"/>
                  </a:ext>
                </a:extLst>
              </a:tr>
            </a:tbl>
          </a:graphicData>
        </a:graphic>
      </p:graphicFrame>
      <p:sp>
        <p:nvSpPr>
          <p:cNvPr id="6" name="Title 1"/>
          <p:cNvSpPr txBox="1">
            <a:spLocks/>
          </p:cNvSpPr>
          <p:nvPr/>
        </p:nvSpPr>
        <p:spPr>
          <a:xfrm>
            <a:off x="1" y="1208490"/>
            <a:ext cx="3142083" cy="780350"/>
          </a:xfrm>
          <a:prstGeom prst="rect">
            <a:avLst/>
          </a:prstGeom>
          <a:solidFill>
            <a:schemeClr val="accent2">
              <a:lumMod val="50000"/>
            </a:schemeClr>
          </a:solidFill>
        </p:spPr>
        <p:txBody>
          <a:bodyPr vert="horz" lIns="91440" tIns="45720" rIns="91440" bIns="45720" rtlCol="0" anchor="t">
            <a:normAutofit/>
          </a:bodyPr>
          <a:lst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a:lstStyle>
          <a:p>
            <a:pPr algn="ctr"/>
            <a:r>
              <a:rPr lang="en-US" sz="3600" b="1" dirty="0" smtClean="0">
                <a:solidFill>
                  <a:prstClr val="white"/>
                </a:solidFill>
                <a:latin typeface="OCR A Extended" panose="02010509020102010303" pitchFamily="50" charset="0"/>
              </a:rPr>
              <a:t>HACKTIVIST</a:t>
            </a:r>
            <a:endParaRPr lang="en-US"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2917330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cean Waves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waves nature presentation (widescreen).potx" id="{1FE9163D-5548-432F-82B6-65BFDB1BFAF3}" vid="{2D48191D-94F2-482B-9433-3810ECBC6178}"/>
    </a:ext>
  </a:extLst>
</a:theme>
</file>

<file path=ppt/theme/theme2.xml><?xml version="1.0" encoding="utf-8"?>
<a:theme xmlns:a="http://schemas.openxmlformats.org/drawingml/2006/main" name="2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4.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2B6DE00F-F2BC-4082-AB87-D0D78777DE1E}">
  <ds:schemaRefs>
    <ds:schemaRef ds:uri="http://schemas.microsoft.com/sharepoint/v3/contenttype/forms"/>
  </ds:schemaRefs>
</ds:datastoreItem>
</file>

<file path=customXml/itemProps2.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5C5BB1-9D2C-412A-AE6C-0FC75190A4CE}">
  <ds:schemaRefs>
    <ds:schemaRef ds:uri="http://purl.org/dc/dcmitype/"/>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40262f94-9f35-4ac3-9a90-690165a166b7"/>
    <ds:schemaRef ds:uri="a4f35948-e619-41b3-aa29-22878b09cfd2"/>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Ocean waves nature presentation (widescreen)</Template>
  <TotalTime>7554</TotalTime>
  <Words>8039</Words>
  <Application>Microsoft Office PowerPoint</Application>
  <PresentationFormat>Custom</PresentationFormat>
  <Paragraphs>1254</Paragraphs>
  <Slides>166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166</vt:i4>
      </vt:variant>
    </vt:vector>
  </HeadingPairs>
  <TitlesOfParts>
    <vt:vector size="176" baseType="lpstr">
      <vt:lpstr>Arial</vt:lpstr>
      <vt:lpstr>Calibri</vt:lpstr>
      <vt:lpstr>Calibri Light</vt:lpstr>
      <vt:lpstr>Century Gothic</vt:lpstr>
      <vt:lpstr>Gill Sans MT</vt:lpstr>
      <vt:lpstr>OCR A Extended</vt:lpstr>
      <vt:lpstr>Wingdings</vt:lpstr>
      <vt:lpstr>Ocean Waves 16x9</vt:lpstr>
      <vt:lpstr>28_Office Theme</vt:lpstr>
      <vt:lpstr>Gallery</vt:lpstr>
      <vt:lpstr>  INTRODUCTION TO CYBER  SECURITY.</vt:lpstr>
      <vt:lpstr>PowerPoint Presentation</vt:lpstr>
      <vt:lpstr>PowerPoint Presentation</vt:lpstr>
      <vt:lpstr>Learners will be able to:</vt:lpstr>
      <vt:lpstr>Learners will be able to:</vt:lpstr>
      <vt:lpstr>FACTS !</vt:lpstr>
      <vt:lpstr>WHAT IS CYBERSECURITY?</vt:lpstr>
      <vt:lpstr>CYBER SECURITY GOALS.</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CYBER SECURITY GOALS CONT…</vt:lpstr>
      <vt:lpstr>     key elements of cybersecurity</vt:lpstr>
      <vt:lpstr>key elements of cybersecurity</vt:lpstr>
      <vt:lpstr>key elements of cybersecurity cont…</vt:lpstr>
      <vt:lpstr>key elements of cybersecurity cont…</vt:lpstr>
      <vt:lpstr>key elements of cybersecurity cont…</vt:lpstr>
      <vt:lpstr>key elements of cybersecurity cont…</vt:lpstr>
      <vt:lpstr>key elements of cybersecurity cont…</vt:lpstr>
      <vt:lpstr>key elements of cybersecurity cont…</vt:lpstr>
      <vt:lpstr>key elements of cybersecurity cont…</vt:lpstr>
      <vt:lpstr>key elements of cybersecurity</vt:lpstr>
      <vt:lpstr>     WHY DO WE NEED CYBERSECURITY?</vt:lpstr>
      <vt:lpstr>WHY DO WE NEED CYBERSECURITY?</vt:lpstr>
      <vt:lpstr>WHY DO WE NEED CYBERSECURITY? Cont…</vt:lpstr>
      <vt:lpstr>WHY DO WE NEED CYBERSECURITY? Cont…</vt:lpstr>
      <vt:lpstr>WHY DO WE NEED CYBERSECURITY? Cont…</vt:lpstr>
      <vt:lpstr>    FACTORS INFLUENCING CYBER-CRIME.</vt:lpstr>
      <vt:lpstr>FACTORS INFLUENCING CYBER-CRIME.</vt:lpstr>
      <vt:lpstr>FACTORS INFLUENCING CYBER-CRIME cont…</vt:lpstr>
      <vt:lpstr>FACTORS INFLUENCING CYBER-CRIME cont…</vt:lpstr>
      <vt:lpstr>FACTORS INFLUENCING CYBER-CRIME cont…</vt:lpstr>
      <vt:lpstr>FACTORS INFLUENCING CYBER-CRIME cont…</vt:lpstr>
      <vt:lpstr>    THE IMPACT OF CYBERCRIME</vt:lpstr>
      <vt:lpstr>THE IMPACT OF CYBERCRIME.</vt:lpstr>
      <vt:lpstr>THE IMPACT OF CYBERCRIME cont…</vt:lpstr>
      <vt:lpstr>THE IMPACT OF CYBERCRIME cont…</vt:lpstr>
      <vt:lpstr>THE IMPACT OF CYBERCRIME cont…</vt:lpstr>
      <vt:lpstr>THE IMPACT OF CYBERCRIME cont…</vt:lpstr>
      <vt:lpstr>THE IMPACT OF CYBERCRIME cont…</vt:lpstr>
      <vt:lpstr>THE IMPACT OF CYBERCRIME cont…</vt:lpstr>
      <vt:lpstr>      Types of cyber-attacks</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Types of cyber-attacks cont…</vt:lpstr>
      <vt:lpstr>   Threat actor groups.</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Threat actor groups cont…</vt:lpstr>
      <vt:lpstr>   CYBERCRIME PREVENTION.</vt:lpstr>
      <vt:lpstr>PowerPoint Presentation</vt:lpstr>
      <vt:lpstr>PowerPoint Presentation</vt:lpstr>
      <vt:lpstr>     CYBERCRIME PREVENTION cont…</vt:lpstr>
      <vt:lpstr>PowerPoint Presentation</vt:lpstr>
      <vt:lpstr>PowerPoint Presentation</vt:lpstr>
      <vt:lpstr>PowerPoint Presentation</vt:lpstr>
      <vt:lpstr>     CYBER ETHICS AND LAWS.</vt:lpstr>
      <vt:lpstr>    CYBER ETHICS AND LAWS cont…</vt:lpstr>
      <vt:lpstr>PowerPoint Presentation</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     CYBER LAWS.</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CYBER ETHICS AND LAWS cont…</vt:lpstr>
      <vt:lpstr>     SUMMARY.</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CYBER SECURITY.</dc:title>
  <dc:creator>MB</dc:creator>
  <cp:lastModifiedBy>MB</cp:lastModifiedBy>
  <cp:revision>297</cp:revision>
  <dcterms:created xsi:type="dcterms:W3CDTF">2021-01-02T18:34:45Z</dcterms:created>
  <dcterms:modified xsi:type="dcterms:W3CDTF">2021-05-17T10:16:59Z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